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media1.mov" ContentType="video/unknown"/>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397" r:id="rId149"/>
    <p:sldId id="398" r:id="rId150"/>
    <p:sldId id="399" r:id="rId151"/>
    <p:sldId id="400" r:id="rId152"/>
    <p:sldId id="401" r:id="rId153"/>
    <p:sldId id="402" r:id="rId154"/>
    <p:sldId id="403" r:id="rId155"/>
    <p:sldId id="404" r:id="rId156"/>
    <p:sldId id="405" r:id="rId157"/>
    <p:sldId id="406" r:id="rId158"/>
    <p:sldId id="407" r:id="rId159"/>
    <p:sldId id="408" r:id="rId160"/>
    <p:sldId id="409" r:id="rId161"/>
    <p:sldId id="410" r:id="rId162"/>
    <p:sldId id="411" r:id="rId163"/>
    <p:sldId id="412" r:id="rId164"/>
    <p:sldId id="413" r:id="rId165"/>
    <p:sldId id="414" r:id="rId166"/>
    <p:sldId id="415" r:id="rId167"/>
    <p:sldId id="416" r:id="rId168"/>
    <p:sldId id="417" r:id="rId169"/>
    <p:sldId id="418" r:id="rId170"/>
    <p:sldId id="419" r:id="rId171"/>
    <p:sldId id="420" r:id="rId17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110" Type="http://schemas.openxmlformats.org/officeDocument/2006/relationships/slide" Target="slides/slide103.xml"/><Relationship Id="rId111" Type="http://schemas.openxmlformats.org/officeDocument/2006/relationships/slide" Target="slides/slide104.xml"/><Relationship Id="rId112" Type="http://schemas.openxmlformats.org/officeDocument/2006/relationships/slide" Target="slides/slide105.xml"/><Relationship Id="rId113" Type="http://schemas.openxmlformats.org/officeDocument/2006/relationships/slide" Target="slides/slide106.xml"/><Relationship Id="rId114" Type="http://schemas.openxmlformats.org/officeDocument/2006/relationships/slide" Target="slides/slide107.xml"/><Relationship Id="rId115" Type="http://schemas.openxmlformats.org/officeDocument/2006/relationships/slide" Target="slides/slide108.xml"/><Relationship Id="rId116" Type="http://schemas.openxmlformats.org/officeDocument/2006/relationships/slide" Target="slides/slide109.xml"/><Relationship Id="rId117" Type="http://schemas.openxmlformats.org/officeDocument/2006/relationships/slide" Target="slides/slide110.xml"/><Relationship Id="rId118" Type="http://schemas.openxmlformats.org/officeDocument/2006/relationships/slide" Target="slides/slide111.xml"/><Relationship Id="rId119" Type="http://schemas.openxmlformats.org/officeDocument/2006/relationships/slide" Target="slides/slide112.xml"/><Relationship Id="rId120" Type="http://schemas.openxmlformats.org/officeDocument/2006/relationships/slide" Target="slides/slide113.xml"/><Relationship Id="rId121" Type="http://schemas.openxmlformats.org/officeDocument/2006/relationships/slide" Target="slides/slide114.xml"/><Relationship Id="rId122" Type="http://schemas.openxmlformats.org/officeDocument/2006/relationships/slide" Target="slides/slide115.xml"/><Relationship Id="rId123" Type="http://schemas.openxmlformats.org/officeDocument/2006/relationships/slide" Target="slides/slide116.xml"/><Relationship Id="rId124" Type="http://schemas.openxmlformats.org/officeDocument/2006/relationships/slide" Target="slides/slide117.xml"/><Relationship Id="rId125" Type="http://schemas.openxmlformats.org/officeDocument/2006/relationships/slide" Target="slides/slide118.xml"/><Relationship Id="rId126" Type="http://schemas.openxmlformats.org/officeDocument/2006/relationships/slide" Target="slides/slide119.xml"/><Relationship Id="rId127" Type="http://schemas.openxmlformats.org/officeDocument/2006/relationships/slide" Target="slides/slide120.xml"/><Relationship Id="rId128" Type="http://schemas.openxmlformats.org/officeDocument/2006/relationships/slide" Target="slides/slide121.xml"/><Relationship Id="rId129" Type="http://schemas.openxmlformats.org/officeDocument/2006/relationships/slide" Target="slides/slide122.xml"/><Relationship Id="rId130" Type="http://schemas.openxmlformats.org/officeDocument/2006/relationships/slide" Target="slides/slide123.xml"/><Relationship Id="rId131" Type="http://schemas.openxmlformats.org/officeDocument/2006/relationships/slide" Target="slides/slide124.xml"/><Relationship Id="rId132" Type="http://schemas.openxmlformats.org/officeDocument/2006/relationships/slide" Target="slides/slide125.xml"/><Relationship Id="rId133" Type="http://schemas.openxmlformats.org/officeDocument/2006/relationships/slide" Target="slides/slide126.xml"/><Relationship Id="rId134" Type="http://schemas.openxmlformats.org/officeDocument/2006/relationships/slide" Target="slides/slide127.xml"/><Relationship Id="rId135" Type="http://schemas.openxmlformats.org/officeDocument/2006/relationships/slide" Target="slides/slide128.xml"/><Relationship Id="rId136" Type="http://schemas.openxmlformats.org/officeDocument/2006/relationships/slide" Target="slides/slide129.xml"/><Relationship Id="rId137" Type="http://schemas.openxmlformats.org/officeDocument/2006/relationships/slide" Target="slides/slide130.xml"/><Relationship Id="rId138" Type="http://schemas.openxmlformats.org/officeDocument/2006/relationships/slide" Target="slides/slide131.xml"/><Relationship Id="rId139" Type="http://schemas.openxmlformats.org/officeDocument/2006/relationships/slide" Target="slides/slide132.xml"/><Relationship Id="rId140" Type="http://schemas.openxmlformats.org/officeDocument/2006/relationships/slide" Target="slides/slide133.xml"/><Relationship Id="rId141" Type="http://schemas.openxmlformats.org/officeDocument/2006/relationships/slide" Target="slides/slide134.xml"/><Relationship Id="rId142" Type="http://schemas.openxmlformats.org/officeDocument/2006/relationships/slide" Target="slides/slide135.xml"/><Relationship Id="rId143" Type="http://schemas.openxmlformats.org/officeDocument/2006/relationships/slide" Target="slides/slide136.xml"/><Relationship Id="rId144" Type="http://schemas.openxmlformats.org/officeDocument/2006/relationships/slide" Target="slides/slide137.xml"/><Relationship Id="rId145" Type="http://schemas.openxmlformats.org/officeDocument/2006/relationships/slide" Target="slides/slide138.xml"/><Relationship Id="rId146" Type="http://schemas.openxmlformats.org/officeDocument/2006/relationships/slide" Target="slides/slide139.xml"/><Relationship Id="rId147" Type="http://schemas.openxmlformats.org/officeDocument/2006/relationships/slide" Target="slides/slide140.xml"/><Relationship Id="rId148" Type="http://schemas.openxmlformats.org/officeDocument/2006/relationships/slide" Target="slides/slide141.xml"/><Relationship Id="rId149" Type="http://schemas.openxmlformats.org/officeDocument/2006/relationships/slide" Target="slides/slide142.xml"/><Relationship Id="rId150" Type="http://schemas.openxmlformats.org/officeDocument/2006/relationships/slide" Target="slides/slide143.xml"/><Relationship Id="rId151" Type="http://schemas.openxmlformats.org/officeDocument/2006/relationships/slide" Target="slides/slide144.xml"/><Relationship Id="rId152" Type="http://schemas.openxmlformats.org/officeDocument/2006/relationships/slide" Target="slides/slide145.xml"/><Relationship Id="rId153" Type="http://schemas.openxmlformats.org/officeDocument/2006/relationships/slide" Target="slides/slide146.xml"/><Relationship Id="rId154" Type="http://schemas.openxmlformats.org/officeDocument/2006/relationships/slide" Target="slides/slide147.xml"/><Relationship Id="rId155" Type="http://schemas.openxmlformats.org/officeDocument/2006/relationships/slide" Target="slides/slide148.xml"/><Relationship Id="rId156" Type="http://schemas.openxmlformats.org/officeDocument/2006/relationships/slide" Target="slides/slide149.xml"/><Relationship Id="rId157" Type="http://schemas.openxmlformats.org/officeDocument/2006/relationships/slide" Target="slides/slide150.xml"/><Relationship Id="rId158" Type="http://schemas.openxmlformats.org/officeDocument/2006/relationships/slide" Target="slides/slide151.xml"/><Relationship Id="rId159" Type="http://schemas.openxmlformats.org/officeDocument/2006/relationships/slide" Target="slides/slide152.xml"/><Relationship Id="rId160" Type="http://schemas.openxmlformats.org/officeDocument/2006/relationships/slide" Target="slides/slide153.xml"/><Relationship Id="rId161" Type="http://schemas.openxmlformats.org/officeDocument/2006/relationships/slide" Target="slides/slide154.xml"/><Relationship Id="rId162" Type="http://schemas.openxmlformats.org/officeDocument/2006/relationships/slide" Target="slides/slide155.xml"/><Relationship Id="rId163" Type="http://schemas.openxmlformats.org/officeDocument/2006/relationships/slide" Target="slides/slide156.xml"/><Relationship Id="rId164" Type="http://schemas.openxmlformats.org/officeDocument/2006/relationships/slide" Target="slides/slide157.xml"/><Relationship Id="rId165" Type="http://schemas.openxmlformats.org/officeDocument/2006/relationships/slide" Target="slides/slide158.xml"/><Relationship Id="rId166" Type="http://schemas.openxmlformats.org/officeDocument/2006/relationships/slide" Target="slides/slide159.xml"/><Relationship Id="rId167" Type="http://schemas.openxmlformats.org/officeDocument/2006/relationships/slide" Target="slides/slide160.xml"/><Relationship Id="rId168" Type="http://schemas.openxmlformats.org/officeDocument/2006/relationships/slide" Target="slides/slide161.xml"/><Relationship Id="rId169" Type="http://schemas.openxmlformats.org/officeDocument/2006/relationships/slide" Target="slides/slide162.xml"/><Relationship Id="rId170" Type="http://schemas.openxmlformats.org/officeDocument/2006/relationships/slide" Target="slides/slide163.xml"/><Relationship Id="rId171" Type="http://schemas.openxmlformats.org/officeDocument/2006/relationships/slide" Target="slides/slide164.xml"/><Relationship Id="rId172" Type="http://schemas.openxmlformats.org/officeDocument/2006/relationships/slide" Target="slides/slide16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10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0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0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9.png"/></Relationships>

</file>

<file path=ppt/slides/_rels/slide10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0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0.png"/></Relationships>

</file>

<file path=ppt/slides/_rels/slide10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0.png"/></Relationships>

</file>

<file path=ppt/slides/_rels/slide10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0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10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10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1.png"/></Relationships>

</file>

<file path=ppt/slides/_rels/slide1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1.png"/><Relationship Id="rId3" Type="http://schemas.openxmlformats.org/officeDocument/2006/relationships/image" Target="../media/image72.png"/></Relationships>

</file>

<file path=ppt/slides/_rels/slide1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2.png"/></Relationships>

</file>

<file path=ppt/slides/_rels/slide1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2.png"/></Relationships>

</file>

<file path=ppt/slides/_rels/slide1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2.png"/></Relationships>

</file>

<file path=ppt/slides/_rels/slide1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3.png"/></Relationships>

</file>

<file path=ppt/slides/_rels/slide1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4.png"/></Relationships>

</file>

<file path=ppt/slides/_rels/slide1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4.png"/></Relationships>

</file>

<file path=ppt/slides/_rels/slide1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5.png"/></Relationships>

</file>

<file path=ppt/slides/_rels/slide1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6.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7.png"/></Relationships>

</file>

<file path=ppt/slides/_rels/slide1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8.png"/></Relationships>

</file>

<file path=ppt/slides/_rels/slide1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9.png"/></Relationships>

</file>

<file path=ppt/slides/_rels/slide1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0.png"/></Relationships>

</file>

<file path=ppt/slides/_rels/slide1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1.png"/></Relationships>

</file>

<file path=ppt/slides/_rels/slide1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2.png"/></Relationships>

</file>

<file path=ppt/slides/_rels/slide1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3.png"/></Relationships>

</file>

<file path=ppt/slides/_rels/slide1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4.png"/></Relationships>

</file>

<file path=ppt/slides/_rels/slide1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5.png"/></Relationships>

</file>

<file path=ppt/slides/_rels/slide1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1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6.png"/></Relationships>

</file>

<file path=ppt/slides/_rels/slide1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7.png"/><Relationship Id="rId3" Type="http://schemas.openxmlformats.org/officeDocument/2006/relationships/image" Target="../media/image88.png"/></Relationships>

</file>

<file path=ppt/slides/_rels/slide1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7.png"/><Relationship Id="rId3" Type="http://schemas.openxmlformats.org/officeDocument/2006/relationships/image" Target="../media/image88.png"/></Relationships>

</file>

<file path=ppt/slides/_rels/slide1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9.png"/><Relationship Id="rId3" Type="http://schemas.openxmlformats.org/officeDocument/2006/relationships/image" Target="../media/image90.png"/></Relationships>

</file>

<file path=ppt/slides/_rels/slide1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9.png"/><Relationship Id="rId3" Type="http://schemas.openxmlformats.org/officeDocument/2006/relationships/image" Target="../media/image90.png"/></Relationships>

</file>

<file path=ppt/slides/_rels/slide1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1.png"/></Relationships>

</file>

<file path=ppt/slides/_rels/slide1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1.png"/></Relationships>

</file>

<file path=ppt/slides/_rels/slide1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2.png"/></Relationships>

</file>

<file path=ppt/slides/_rels/slide1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2.png"/></Relationships>

</file>

<file path=ppt/slides/_rels/slide1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3.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1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4.png"/></Relationships>

</file>

<file path=ppt/slides/_rels/slide1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5.png"/></Relationships>

</file>

<file path=ppt/slides/_rels/slide1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96.png"/></Relationships>

</file>

<file path=ppt/slides/_rels/slide1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7.png"/></Relationships>

</file>

<file path=ppt/slides/_rels/slide1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7.png"/></Relationships>

</file>

<file path=ppt/slides/_rels/slide1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7.png"/></Relationships>

</file>

<file path=ppt/slides/_rels/slide1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8.png"/></Relationships>

</file>

<file path=ppt/slides/_rels/slide1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8.png"/></Relationships>

</file>

<file path=ppt/slides/_rels/slide1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9.png"/><Relationship Id="rId3" Type="http://schemas.openxmlformats.org/officeDocument/2006/relationships/image" Target="../media/image100.png"/></Relationships>

</file>

<file path=ppt/slides/_rels/slide1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1.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16.png"/></Relationships>

</file>

<file path=ppt/slides/_rels/slide1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s>

</file>

<file path=ppt/slides/_rels/slide1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s>

</file>

<file path=ppt/slides/_rels/slide1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s>

</file>

<file path=ppt/slides/_rels/slide1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s>

</file>

<file path=ppt/slides/_rels/slide1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s>

</file>

<file path=ppt/slides/_rels/slide1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3.png"/></Relationships>

</file>

<file path=ppt/slides/_rels/slide1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4.png"/></Relationships>

</file>

<file path=ppt/slides/_rels/slide1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5.png"/><Relationship Id="rId3" Type="http://schemas.openxmlformats.org/officeDocument/2006/relationships/image" Target="../media/image106.png"/><Relationship Id="rId4" Type="http://schemas.openxmlformats.org/officeDocument/2006/relationships/image" Target="../media/image107.png"/><Relationship Id="rId5" Type="http://schemas.openxmlformats.org/officeDocument/2006/relationships/image" Target="../media/image108.png"/></Relationships>

</file>

<file path=ppt/slides/_rels/slide1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9.png"/></Relationships>

</file>

<file path=ppt/slides/_rels/slide1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 Id="rId3" Type="http://schemas.openxmlformats.org/officeDocument/2006/relationships/image" Target="../media/image17.png"/></Relationships>

</file>

<file path=ppt/slides/_rels/slide1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1.png"/></Relationships>

</file>

<file path=ppt/slides/_rels/slide1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3.png"/></Relationships>

</file>

<file path=ppt/slides/_rels/slide1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3.png"/></Relationships>

</file>

<file path=ppt/slides/_rels/slide1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3.png"/></Relationships>

</file>

<file path=ppt/slides/_rels/slide1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3.png"/></Relationships>

</file>

<file path=ppt/slides/_rels/slide16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png"/><Relationship Id="rId3" Type="http://schemas.openxmlformats.org/officeDocument/2006/relationships/hyperlink" Target="http://www.wayoflife.org" TargetMode="External"/></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 Id="rId3" Type="http://schemas.openxmlformats.org/officeDocument/2006/relationships/image" Target="../media/image36.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8.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0.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 Id="rId3" Type="http://schemas.openxmlformats.org/officeDocument/2006/relationships/image" Target="../media/image4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4.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 Id="rId3" Type="http://schemas.openxmlformats.org/officeDocument/2006/relationships/image" Target="../media/image46.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 Id="rId3" Type="http://schemas.openxmlformats.org/officeDocument/2006/relationships/image" Target="../media/image46.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 Id="rId3" Type="http://schemas.openxmlformats.org/officeDocument/2006/relationships/image" Target="../media/image46.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7.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8.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9.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0.png"/><Relationship Id="rId3" Type="http://schemas.openxmlformats.org/officeDocument/2006/relationships/image" Target="../media/image51.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2.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3.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7.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8.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9.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0.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1.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3.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7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7.png"/></Relationships>

</file>

<file path=ppt/slides/_rels/slide7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7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8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 Id="rId3" Type="http://schemas.openxmlformats.org/officeDocument/2006/relationships/image" Target="../media/image66.png"/></Relationships>

</file>

<file path=ppt/slides/_rels/slide8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7.png"/></Relationships>

</file>

<file path=ppt/slides/_rels/slide8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9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7.png"/></Relationships>

</file>

<file path=ppt/slides/_rels/slide9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eg"/><Relationship Id="rId3" Type="http://schemas.openxmlformats.org/officeDocument/2006/relationships/image" Target="../media/image16.png"/></Relationships>

</file>

<file path=ppt/slides/_rels/slide9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9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G. Campbell Morgan called Azusa Street Pentecostalism “the last vomit of Satan.”"/>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G. Campbell Morgan called Azusa Street Pentecostalism “the last vomit of Satan.”</a:t>
            </a:r>
          </a:p>
        </p:txBody>
      </p:sp>
      <p:pic>
        <p:nvPicPr>
          <p:cNvPr id="273" name="proxy.duckduckgo.jpg" descr="proxy.duckduckgo.jpg"/>
          <p:cNvPicPr>
            <a:picLocks noChangeAspect="0"/>
          </p:cNvPicPr>
          <p:nvPr/>
        </p:nvPicPr>
        <p:blipFill>
          <a:blip r:embed="rId2">
            <a:extLst/>
          </a:blip>
          <a:stretch>
            <a:fillRect/>
          </a:stretch>
        </p:blipFill>
        <p:spPr>
          <a:xfrm>
            <a:off x="7453062" y="997674"/>
            <a:ext cx="4259944" cy="6128491"/>
          </a:xfrm>
          <a:prstGeom prst="rect">
            <a:avLst/>
          </a:prstGeom>
        </p:spPr>
      </p:pic>
    </p:spTree>
  </p:cSld>
  <p:clrMapOvr>
    <a:masterClrMapping/>
  </p:clrMapOvr>
  <p:transition xmlns:p14="http://schemas.microsoft.com/office/powerpoint/2010/main" spd="med" advClick="1"/>
</p:sld>
</file>

<file path=ppt/slides/slide10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9" name="Wimber’s Promotion of Prophets…"/>
          <p:cNvSpPr txBox="1"/>
          <p:nvPr>
            <p:ph type="body" sz="half" idx="1"/>
          </p:nvPr>
        </p:nvSpPr>
        <p:spPr>
          <a:xfrm>
            <a:off x="857367" y="1080074"/>
            <a:ext cx="5154974" cy="8152351"/>
          </a:xfrm>
          <a:prstGeom prst="rect">
            <a:avLst/>
          </a:prstGeom>
        </p:spPr>
        <p:txBody>
          <a:bodyPr/>
          <a:lstStyle/>
          <a:p>
            <a:pPr>
              <a:defRPr b="1" sz="3400">
                <a:solidFill>
                  <a:srgbClr val="FFFFFF"/>
                </a:solidFill>
                <a:latin typeface="Arial"/>
                <a:ea typeface="Arial"/>
                <a:cs typeface="Arial"/>
                <a:sym typeface="Arial"/>
              </a:defRPr>
            </a:pPr>
            <a:r>
              <a:t>Wimber’s Promotion of Prophets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the late 1980s and into the 1990s, Wimber accepted the Kansas City Fellowship of prophets led by Mike Bickle and brought this teaching into the Vineyard Churches.</a:t>
            </a:r>
          </a:p>
        </p:txBody>
      </p:sp>
      <p:pic>
        <p:nvPicPr>
          <p:cNvPr id="580" name="new orleans 1987 wimber cain bickle 21.jpg" descr="new orleans 1987 wimber cain bickle 21.jpg"/>
          <p:cNvPicPr>
            <a:picLocks noChangeAspect="0"/>
          </p:cNvPicPr>
          <p:nvPr/>
        </p:nvPicPr>
        <p:blipFill>
          <a:blip r:embed="rId2">
            <a:extLst/>
          </a:blip>
          <a:stretch>
            <a:fillRect/>
          </a:stretch>
        </p:blipFill>
        <p:spPr>
          <a:xfrm>
            <a:off x="6169757" y="1281831"/>
            <a:ext cx="6263263" cy="5411465"/>
          </a:xfrm>
          <a:prstGeom prst="rect">
            <a:avLst/>
          </a:prstGeom>
        </p:spPr>
      </p:pic>
    </p:spTree>
  </p:cSld>
  <p:clrMapOvr>
    <a:masterClrMapping/>
  </p:clrMapOvr>
  <p:transition xmlns:p14="http://schemas.microsoft.com/office/powerpoint/2010/main" spd="med" advClick="1"/>
</p:sld>
</file>

<file path=ppt/slides/slide10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2" name="Paul Cain and Bob Jones were two of the “prophets.”"/>
          <p:cNvSpPr txBox="1"/>
          <p:nvPr>
            <p:ph type="body" sz="half" idx="1"/>
          </p:nvPr>
        </p:nvSpPr>
        <p:spPr>
          <a:xfrm>
            <a:off x="908167" y="1105474"/>
            <a:ext cx="5022035" cy="8127889"/>
          </a:xfrm>
          <a:prstGeom prst="rect">
            <a:avLst/>
          </a:prstGeom>
        </p:spPr>
        <p:txBody>
          <a:bodyPr/>
          <a:lstStyle>
            <a:lvl1pPr>
              <a:defRPr b="1" sz="3400">
                <a:solidFill>
                  <a:srgbClr val="94E3FE"/>
                </a:solidFill>
                <a:latin typeface="Arial"/>
                <a:ea typeface="Arial"/>
                <a:cs typeface="Arial"/>
                <a:sym typeface="Arial"/>
              </a:defRPr>
            </a:lvl1pPr>
          </a:lstStyle>
          <a:p>
            <a:pPr/>
            <a:r>
              <a:t>Paul Cain and Bob Jones were two of the “prophets.” </a:t>
            </a:r>
          </a:p>
        </p:txBody>
      </p:sp>
      <p:pic>
        <p:nvPicPr>
          <p:cNvPr id="583" name="new orleans 1987 wimber cain bickle 21.jpg" descr="new orleans 1987 wimber cain bickle 21.jpg"/>
          <p:cNvPicPr>
            <a:picLocks noChangeAspect="0"/>
          </p:cNvPicPr>
          <p:nvPr/>
        </p:nvPicPr>
        <p:blipFill>
          <a:blip r:embed="rId2">
            <a:extLst/>
          </a:blip>
          <a:stretch>
            <a:fillRect/>
          </a:stretch>
        </p:blipFill>
        <p:spPr>
          <a:xfrm>
            <a:off x="6169757" y="1281831"/>
            <a:ext cx="6263263" cy="5411465"/>
          </a:xfrm>
          <a:prstGeom prst="rect">
            <a:avLst/>
          </a:prstGeom>
        </p:spPr>
      </p:pic>
    </p:spTree>
  </p:cSld>
  <p:clrMapOvr>
    <a:masterClrMapping/>
  </p:clrMapOvr>
  <p:transition xmlns:p14="http://schemas.microsoft.com/office/powerpoint/2010/main" spd="med" advClick="1"/>
</p:sld>
</file>

<file path=ppt/slides/slide10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5" name="John Wimber (seated center) with Mike Bickle (standing) and Paul Cain (right) at Indianapolis ’90"/>
          <p:cNvSpPr txBox="1"/>
          <p:nvPr>
            <p:ph type="body" sz="quarter" idx="1"/>
          </p:nvPr>
        </p:nvSpPr>
        <p:spPr>
          <a:xfrm>
            <a:off x="1096583" y="7985104"/>
            <a:ext cx="10811634" cy="1771494"/>
          </a:xfrm>
          <a:prstGeom prst="rect">
            <a:avLst/>
          </a:prstGeom>
        </p:spPr>
        <p:txBody>
          <a:bodyPr/>
          <a:lstStyle>
            <a:lvl1pPr algn="ctr">
              <a:defRPr b="1" sz="3400">
                <a:solidFill>
                  <a:srgbClr val="94E3FE"/>
                </a:solidFill>
                <a:latin typeface="Arial"/>
                <a:ea typeface="Arial"/>
                <a:cs typeface="Arial"/>
                <a:sym typeface="Arial"/>
              </a:defRPr>
            </a:lvl1pPr>
          </a:lstStyle>
          <a:p>
            <a:pPr/>
            <a:r>
              <a:t>John Wimber (seated center) with Mike Bickle (standing) and Paul Cain (right) at Indianapolis ’90</a:t>
            </a:r>
          </a:p>
        </p:txBody>
      </p:sp>
      <p:pic>
        <p:nvPicPr>
          <p:cNvPr id="586" name="new orleans 1987 wimber cain bickle 21.jpg" descr="new orleans 1987 wimber cain bickle 21.jpg"/>
          <p:cNvPicPr>
            <a:picLocks noChangeAspect="0"/>
          </p:cNvPicPr>
          <p:nvPr/>
        </p:nvPicPr>
        <p:blipFill>
          <a:blip r:embed="rId2">
            <a:extLst/>
          </a:blip>
          <a:stretch>
            <a:fillRect/>
          </a:stretch>
        </p:blipFill>
        <p:spPr>
          <a:xfrm>
            <a:off x="2276779" y="653175"/>
            <a:ext cx="8451242" cy="7095143"/>
          </a:xfrm>
          <a:prstGeom prst="rect">
            <a:avLst/>
          </a:prstGeom>
        </p:spPr>
      </p:pic>
    </p:spTree>
  </p:cSld>
  <p:clrMapOvr>
    <a:masterClrMapping/>
  </p:clrMapOvr>
  <p:transition xmlns:p14="http://schemas.microsoft.com/office/powerpoint/2010/main" spd="med" advClick="1"/>
</p:sld>
</file>

<file path=ppt/slides/slide10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8" name="They claimed that one has to learn how to prophesy just as one has to learn how to study the Bible or to witness!"/>
          <p:cNvSpPr txBox="1"/>
          <p:nvPr>
            <p:ph type="body" sz="half" idx="1"/>
          </p:nvPr>
        </p:nvSpPr>
        <p:spPr>
          <a:xfrm>
            <a:off x="882767" y="1130874"/>
            <a:ext cx="5271258" cy="7940321"/>
          </a:xfrm>
          <a:prstGeom prst="rect">
            <a:avLst/>
          </a:prstGeom>
        </p:spPr>
        <p:txBody>
          <a:bodyPr/>
          <a:lstStyle>
            <a:lvl1pPr>
              <a:defRPr b="1" sz="3400">
                <a:solidFill>
                  <a:srgbClr val="94E3FE"/>
                </a:solidFill>
                <a:latin typeface="Arial"/>
                <a:ea typeface="Arial"/>
                <a:cs typeface="Arial"/>
                <a:sym typeface="Arial"/>
              </a:defRPr>
            </a:lvl1pPr>
          </a:lstStyle>
          <a:p>
            <a:pPr/>
            <a:r>
              <a:t>They claimed that one has to learn how to prophesy just as one has to learn how to study the Bible or to witness! </a:t>
            </a:r>
          </a:p>
        </p:txBody>
      </p:sp>
      <p:pic>
        <p:nvPicPr>
          <p:cNvPr id="589" name="new orleans 1987 wimber cain bickle 21.jpg" descr="new orleans 1987 wimber cain bickle 21.jpg"/>
          <p:cNvPicPr>
            <a:picLocks noChangeAspect="0"/>
          </p:cNvPicPr>
          <p:nvPr/>
        </p:nvPicPr>
        <p:blipFill>
          <a:blip r:embed="rId2">
            <a:extLst/>
          </a:blip>
          <a:stretch>
            <a:fillRect/>
          </a:stretch>
        </p:blipFill>
        <p:spPr>
          <a:xfrm>
            <a:off x="6169757" y="1281831"/>
            <a:ext cx="6263263" cy="5411465"/>
          </a:xfrm>
          <a:prstGeom prst="rect">
            <a:avLst/>
          </a:prstGeom>
        </p:spPr>
      </p:pic>
    </p:spTree>
  </p:cSld>
  <p:clrMapOvr>
    <a:masterClrMapping/>
  </p:clrMapOvr>
  <p:transition xmlns:p14="http://schemas.microsoft.com/office/powerpoint/2010/main" spd="med" advClick="1"/>
</p:sld>
</file>

<file path=ppt/slides/slide10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1" name="Bob Jones (not the Bob Jones of Bob Jones University in Greenville, South Carolina) said in an interview that he made “hundreds of errors” in prophesying (John MacArthur, Strange Fire: The Danger of Offending the Holy Spirit with Counterfeit Worship)."/>
          <p:cNvSpPr txBox="1"/>
          <p:nvPr>
            <p:ph type="body" idx="1"/>
          </p:nvPr>
        </p:nvSpPr>
        <p:spPr>
          <a:xfrm>
            <a:off x="831967" y="1080074"/>
            <a:ext cx="6616962" cy="8228452"/>
          </a:xfrm>
          <a:prstGeom prst="rect">
            <a:avLst/>
          </a:prstGeom>
        </p:spPr>
        <p:txBody>
          <a:bodyPr/>
          <a:lstStyle/>
          <a:p>
            <a:pPr>
              <a:defRPr b="1" sz="3400">
                <a:solidFill>
                  <a:srgbClr val="94E3FE"/>
                </a:solidFill>
                <a:latin typeface="Arial"/>
                <a:ea typeface="Arial"/>
                <a:cs typeface="Arial"/>
                <a:sym typeface="Arial"/>
              </a:defRPr>
            </a:pPr>
            <a:r>
              <a:t>Bob Jones (</a:t>
            </a:r>
            <a:r>
              <a:rPr i="1"/>
              <a:t>not</a:t>
            </a:r>
            <a:r>
              <a:t> the Bob Jones of Bob Jones University in Greenville, South Carolina) said in an interview that he made “hundreds of errors” in prophesying (John MacArthur, </a:t>
            </a:r>
            <a:r>
              <a:rPr i="1"/>
              <a:t>Strange Fire: The Danger of Offending the Holy Spirit with Counterfeit Worship</a:t>
            </a:r>
            <a:r>
              <a:t>). </a:t>
            </a:r>
          </a:p>
        </p:txBody>
      </p:sp>
      <p:pic>
        <p:nvPicPr>
          <p:cNvPr id="592"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0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The idea that a prophet can err in prophecy is a frightful heresy.…"/>
          <p:cNvSpPr txBox="1"/>
          <p:nvPr>
            <p:ph type="body" idx="1"/>
          </p:nvPr>
        </p:nvSpPr>
        <p:spPr>
          <a:xfrm>
            <a:off x="857367" y="1080074"/>
            <a:ext cx="6616962" cy="8228452"/>
          </a:xfrm>
          <a:prstGeom prst="rect">
            <a:avLst/>
          </a:prstGeom>
        </p:spPr>
        <p:txBody>
          <a:bodyPr/>
          <a:lstStyle/>
          <a:p>
            <a:pPr>
              <a:defRPr b="1" sz="3400">
                <a:solidFill>
                  <a:srgbClr val="94E3FE"/>
                </a:solidFill>
                <a:latin typeface="Arial"/>
                <a:ea typeface="Arial"/>
                <a:cs typeface="Arial"/>
                <a:sym typeface="Arial"/>
              </a:defRPr>
            </a:pPr>
            <a:r>
              <a:t>The idea that a prophet can err in prophecy is a frightful heresy.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“When a prophet speaketh in the name of the LORD, if the thing follow not, nor come to pass, that is the thing which the LORD hath not spoken, but the prophet hath spoken it presumptuously: thou shalt not be afraid of him” (Deuteronomy 18:22).</a:t>
            </a:r>
          </a:p>
        </p:txBody>
      </p:sp>
      <p:pic>
        <p:nvPicPr>
          <p:cNvPr id="595"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0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7" name="It turned out that these were carnal men who were living in immorality."/>
          <p:cNvSpPr txBox="1"/>
          <p:nvPr>
            <p:ph type="body" sz="quarter" idx="1"/>
          </p:nvPr>
        </p:nvSpPr>
        <p:spPr>
          <a:xfrm>
            <a:off x="882767" y="1130874"/>
            <a:ext cx="4205053" cy="5615696"/>
          </a:xfrm>
          <a:prstGeom prst="rect">
            <a:avLst/>
          </a:prstGeom>
        </p:spPr>
        <p:txBody>
          <a:bodyPr/>
          <a:lstStyle>
            <a:lvl1pPr>
              <a:defRPr b="1" sz="3400">
                <a:solidFill>
                  <a:srgbClr val="94E3FE"/>
                </a:solidFill>
                <a:latin typeface="Arial"/>
                <a:ea typeface="Arial"/>
                <a:cs typeface="Arial"/>
                <a:sym typeface="Arial"/>
              </a:defRPr>
            </a:lvl1pPr>
          </a:lstStyle>
          <a:p>
            <a:pPr/>
            <a:r>
              <a:t>It turned out that these were carnal men who were living in immorality.</a:t>
            </a:r>
          </a:p>
        </p:txBody>
      </p:sp>
      <p:pic>
        <p:nvPicPr>
          <p:cNvPr id="598" name="new orleans 1987 wimber cain bickle 21.jpg" descr="new orleans 1987 wimber cain bickle 21.jpg"/>
          <p:cNvPicPr>
            <a:picLocks noChangeAspect="0"/>
          </p:cNvPicPr>
          <p:nvPr/>
        </p:nvPicPr>
        <p:blipFill>
          <a:blip r:embed="rId2">
            <a:extLst/>
          </a:blip>
          <a:stretch>
            <a:fillRect/>
          </a:stretch>
        </p:blipFill>
        <p:spPr>
          <a:xfrm>
            <a:off x="6169757" y="1281831"/>
            <a:ext cx="6263263" cy="5411465"/>
          </a:xfrm>
          <a:prstGeom prst="rect">
            <a:avLst/>
          </a:prstGeom>
        </p:spPr>
      </p:pic>
    </p:spTree>
  </p:cSld>
  <p:clrMapOvr>
    <a:masterClrMapping/>
  </p:clrMapOvr>
  <p:transition xmlns:p14="http://schemas.microsoft.com/office/powerpoint/2010/main" spd="med" advClick="1"/>
</p:sld>
</file>

<file path=ppt/slides/slide10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0" name="In 1991, Bob Jones was put out of the ministry after “confessing to sexual misconduct.”"/>
          <p:cNvSpPr txBox="1"/>
          <p:nvPr>
            <p:ph type="body" sz="half" idx="1"/>
          </p:nvPr>
        </p:nvSpPr>
        <p:spPr>
          <a:xfrm>
            <a:off x="882767" y="1130874"/>
            <a:ext cx="5149517" cy="5266149"/>
          </a:xfrm>
          <a:prstGeom prst="rect">
            <a:avLst/>
          </a:prstGeom>
        </p:spPr>
        <p:txBody>
          <a:bodyPr/>
          <a:lstStyle>
            <a:lvl1pPr>
              <a:defRPr b="1" sz="3400">
                <a:solidFill>
                  <a:srgbClr val="94E3FE"/>
                </a:solidFill>
                <a:latin typeface="Arial"/>
                <a:ea typeface="Arial"/>
                <a:cs typeface="Arial"/>
                <a:sym typeface="Arial"/>
              </a:defRPr>
            </a:lvl1pPr>
          </a:lstStyle>
          <a:p>
            <a:pPr/>
            <a:r>
              <a:t>In 1991, Bob Jones was put out of the ministry after “confessing to sexual misconduct.”</a:t>
            </a:r>
          </a:p>
        </p:txBody>
      </p:sp>
      <p:pic>
        <p:nvPicPr>
          <p:cNvPr id="601" name="bobjones-3585866091.jpg" descr="bobjones-3585866091.jpg"/>
          <p:cNvPicPr>
            <a:picLocks noChangeAspect="1"/>
          </p:cNvPicPr>
          <p:nvPr/>
        </p:nvPicPr>
        <p:blipFill>
          <a:blip r:embed="rId2">
            <a:extLst/>
          </a:blip>
          <a:srcRect l="9340" t="0" r="6854" b="0"/>
          <a:stretch>
            <a:fillRect/>
          </a:stretch>
        </p:blipFill>
        <p:spPr>
          <a:xfrm>
            <a:off x="6222603" y="1189732"/>
            <a:ext cx="5864424" cy="5803901"/>
          </a:xfrm>
          <a:prstGeom prst="rect">
            <a:avLst/>
          </a:prstGeom>
          <a:ln w="12700">
            <a:miter lim="400000"/>
          </a:ln>
        </p:spPr>
      </p:pic>
    </p:spTree>
  </p:cSld>
  <p:clrMapOvr>
    <a:masterClrMapping/>
  </p:clrMapOvr>
  <p:transition xmlns:p14="http://schemas.microsoft.com/office/powerpoint/2010/main" spd="med" advClick="1"/>
</p:sld>
</file>

<file path=ppt/slides/slide10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3" name="In 2004, Paul Cain was put out of the ministry after confessing to homosexuality and drunkenness."/>
          <p:cNvSpPr txBox="1"/>
          <p:nvPr>
            <p:ph type="body" sz="half" idx="1"/>
          </p:nvPr>
        </p:nvSpPr>
        <p:spPr>
          <a:xfrm>
            <a:off x="882767" y="1232474"/>
            <a:ext cx="4724761" cy="6043358"/>
          </a:xfrm>
          <a:prstGeom prst="rect">
            <a:avLst/>
          </a:prstGeom>
        </p:spPr>
        <p:txBody>
          <a:bodyPr/>
          <a:lstStyle>
            <a:lvl1pPr>
              <a:defRPr b="1" sz="3400">
                <a:solidFill>
                  <a:srgbClr val="94E3FE"/>
                </a:solidFill>
                <a:latin typeface="Arial"/>
                <a:ea typeface="Arial"/>
                <a:cs typeface="Arial"/>
                <a:sym typeface="Arial"/>
              </a:defRPr>
            </a:lvl1pPr>
          </a:lstStyle>
          <a:p>
            <a:pPr/>
            <a:r>
              <a:t>In 2004, Paul Cain was put out of the ministry after confessing to homosexuality and drunkenness.</a:t>
            </a:r>
          </a:p>
        </p:txBody>
      </p:sp>
      <p:pic>
        <p:nvPicPr>
          <p:cNvPr id="604" name="paul-cain-2016-02-25-2568129734.jpg" descr="paul-cain-2016-02-25-2568129734.jpg"/>
          <p:cNvPicPr>
            <a:picLocks noChangeAspect="1"/>
          </p:cNvPicPr>
          <p:nvPr/>
        </p:nvPicPr>
        <p:blipFill>
          <a:blip r:embed="rId2">
            <a:extLst/>
          </a:blip>
          <a:srcRect l="27019" t="0" r="18697" b="0"/>
          <a:stretch>
            <a:fillRect/>
          </a:stretch>
        </p:blipFill>
        <p:spPr>
          <a:xfrm>
            <a:off x="6101060" y="1206152"/>
            <a:ext cx="5901234" cy="6096001"/>
          </a:xfrm>
          <a:prstGeom prst="rect">
            <a:avLst/>
          </a:prstGeom>
          <a:ln w="12700">
            <a:miter lim="400000"/>
          </a:ln>
        </p:spPr>
      </p:pic>
    </p:spTree>
  </p:cSld>
  <p:clrMapOvr>
    <a:masterClrMapping/>
  </p:clrMapOvr>
  <p:transition xmlns:p14="http://schemas.microsoft.com/office/powerpoint/2010/main" spd="med" advClick="1"/>
</p:sld>
</file>

<file path=ppt/slides/slide10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In 2023, Mike Bickle was put out of the ministry for committing immorality with multiple women."/>
          <p:cNvSpPr txBox="1"/>
          <p:nvPr>
            <p:ph type="body" sz="half" idx="1"/>
          </p:nvPr>
        </p:nvSpPr>
        <p:spPr>
          <a:xfrm>
            <a:off x="882767" y="1130874"/>
            <a:ext cx="5164932" cy="8025451"/>
          </a:xfrm>
          <a:prstGeom prst="rect">
            <a:avLst/>
          </a:prstGeom>
        </p:spPr>
        <p:txBody>
          <a:bodyPr/>
          <a:lstStyle>
            <a:lvl1pPr>
              <a:defRPr b="1" sz="3400">
                <a:solidFill>
                  <a:srgbClr val="94E3FE"/>
                </a:solidFill>
                <a:latin typeface="Arial"/>
                <a:ea typeface="Arial"/>
                <a:cs typeface="Arial"/>
                <a:sym typeface="Arial"/>
              </a:defRPr>
            </a:lvl1pPr>
          </a:lstStyle>
          <a:p>
            <a:pPr/>
            <a:r>
              <a:t>In 2023, Mike Bickle was put out of the ministry for committing immorality with multiple women. </a:t>
            </a:r>
          </a:p>
        </p:txBody>
      </p:sp>
      <p:pic>
        <p:nvPicPr>
          <p:cNvPr id="607" name="mike-bickle-3352270478.jpeg" descr="mike-bickle-3352270478.jpeg"/>
          <p:cNvPicPr>
            <a:picLocks noChangeAspect="1"/>
          </p:cNvPicPr>
          <p:nvPr/>
        </p:nvPicPr>
        <p:blipFill>
          <a:blip r:embed="rId2">
            <a:extLst/>
          </a:blip>
          <a:srcRect l="17203" t="6050" r="17203" b="0"/>
          <a:stretch>
            <a:fillRect/>
          </a:stretch>
        </p:blipFill>
        <p:spPr>
          <a:xfrm>
            <a:off x="6736001" y="1310282"/>
            <a:ext cx="5305981" cy="5062513"/>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Merrill Unger represented the predominant view in the 1960s when he called the charismatic movement “widespread confusion.” He said: “When the Word of God is given preeminence and when sound Bible doctrine, especially in the sphere of the theology of th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Merrill Unger represented the predominant view in the 1960s when he called the charismatic movement “widespread confusion.” He said: “When the Word of God is given preeminence and when sound Bible doctrine, especially in the sphere of the theology of the Holy Spirit is stressed and made the test of experience, the claims of charismatic Christianity will be rejected.”</a:t>
            </a:r>
          </a:p>
        </p:txBody>
      </p:sp>
      <p:pic>
        <p:nvPicPr>
          <p:cNvPr id="276" name="proxy.duckduckgo.jpg" descr="proxy.duckduckgo.jpg"/>
          <p:cNvPicPr>
            <a:picLocks noChangeAspect="0"/>
          </p:cNvPicPr>
          <p:nvPr/>
        </p:nvPicPr>
        <p:blipFill>
          <a:blip r:embed="rId2">
            <a:extLst/>
          </a:blip>
          <a:stretch>
            <a:fillRect/>
          </a:stretch>
        </p:blipFill>
        <p:spPr>
          <a:xfrm>
            <a:off x="7687129" y="1224440"/>
            <a:ext cx="4259943" cy="5471759"/>
          </a:xfrm>
          <a:prstGeom prst="rect">
            <a:avLst/>
          </a:prstGeom>
        </p:spPr>
      </p:pic>
    </p:spTree>
  </p:cSld>
  <p:clrMapOvr>
    <a:masterClrMapping/>
  </p:clrMapOvr>
  <p:transition xmlns:p14="http://schemas.microsoft.com/office/powerpoint/2010/main" spd="med" advClick="1"/>
</p:sld>
</file>

<file path=ppt/slides/slide1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9" name="Many Vineyard churches got caught up in the prophetic movement.…"/>
          <p:cNvSpPr txBox="1"/>
          <p:nvPr>
            <p:ph type="body" idx="1"/>
          </p:nvPr>
        </p:nvSpPr>
        <p:spPr>
          <a:xfrm>
            <a:off x="908167" y="1181674"/>
            <a:ext cx="6616962" cy="8228452"/>
          </a:xfrm>
          <a:prstGeom prst="rect">
            <a:avLst/>
          </a:prstGeom>
        </p:spPr>
        <p:txBody>
          <a:bodyPr/>
          <a:lstStyle/>
          <a:p>
            <a:pPr>
              <a:defRPr b="1" sz="3400">
                <a:solidFill>
                  <a:srgbClr val="94E3FE"/>
                </a:solidFill>
                <a:latin typeface="Arial"/>
                <a:ea typeface="Arial"/>
                <a:cs typeface="Arial"/>
                <a:sym typeface="Arial"/>
              </a:defRPr>
            </a:pPr>
            <a:r>
              <a:t>Many Vineyard churches got caught up in the prophetic movement.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James Ryle, pastor of the Vineyard in Boulder, Colorado, wrote two books explaining how Christians can learn to interpret the alleged revelations they receive through dreams and visions and the experiences of life.</a:t>
            </a:r>
          </a:p>
        </p:txBody>
      </p:sp>
      <p:pic>
        <p:nvPicPr>
          <p:cNvPr id="610" name="proxy.duckduckgo.jpeg" descr="proxy.duckduckgo.jpeg"/>
          <p:cNvPicPr>
            <a:picLocks noChangeAspect="0"/>
          </p:cNvPicPr>
          <p:nvPr/>
        </p:nvPicPr>
        <p:blipFill>
          <a:blip r:embed="rId2">
            <a:extLst/>
          </a:blip>
          <a:stretch>
            <a:fillRect/>
          </a:stretch>
        </p:blipFill>
        <p:spPr>
          <a:xfrm>
            <a:off x="7806815" y="1365066"/>
            <a:ext cx="4020570" cy="4556201"/>
          </a:xfrm>
          <a:prstGeom prst="rect">
            <a:avLst/>
          </a:prstGeom>
        </p:spPr>
      </p:pic>
    </p:spTree>
  </p:cSld>
  <p:clrMapOvr>
    <a:masterClrMapping/>
  </p:clrMapOvr>
  <p:transition xmlns:p14="http://schemas.microsoft.com/office/powerpoint/2010/main" spd="med" advClick="1"/>
</p:sld>
</file>

<file path=ppt/slides/slide1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2" name="Ryle was influential in the founding of Promise Keepers and was on PK’s board of directors. Promise Keepers’ leader Bill McCartney was a member of Ryle’s church. In his books, Ryle described alleged prophecies he received pertaining to McCartney and his "/>
          <p:cNvSpPr txBox="1"/>
          <p:nvPr>
            <p:ph type="body" idx="1"/>
          </p:nvPr>
        </p:nvSpPr>
        <p:spPr>
          <a:xfrm>
            <a:off x="908167" y="1181674"/>
            <a:ext cx="6234871" cy="8195214"/>
          </a:xfrm>
          <a:prstGeom prst="rect">
            <a:avLst/>
          </a:prstGeom>
        </p:spPr>
        <p:txBody>
          <a:bodyPr/>
          <a:lstStyle>
            <a:lvl1pPr>
              <a:defRPr b="1" sz="3400">
                <a:solidFill>
                  <a:srgbClr val="94E3FE"/>
                </a:solidFill>
                <a:latin typeface="Arial"/>
                <a:ea typeface="Arial"/>
                <a:cs typeface="Arial"/>
                <a:sym typeface="Arial"/>
              </a:defRPr>
            </a:lvl1pPr>
          </a:lstStyle>
          <a:p>
            <a:pPr/>
            <a:r>
              <a:t>Ryle was influential in the founding of Promise Keepers and was on PK’s board of directors. Promise Keepers’ leader Bill McCartney was a member of Ryle’s church. In his books, Ryle described alleged prophecies he received pertaining to McCartney and his college football team, and it was these “prophecies” that impressed McCartney that Ryle was a man of God. </a:t>
            </a:r>
          </a:p>
        </p:txBody>
      </p:sp>
      <p:pic>
        <p:nvPicPr>
          <p:cNvPr id="613" name="proxy.duckduckgo.jpeg" descr="proxy.duckduckgo.jpeg"/>
          <p:cNvPicPr>
            <a:picLocks noChangeAspect="0"/>
          </p:cNvPicPr>
          <p:nvPr/>
        </p:nvPicPr>
        <p:blipFill>
          <a:blip r:embed="rId2">
            <a:extLst/>
          </a:blip>
          <a:stretch>
            <a:fillRect/>
          </a:stretch>
        </p:blipFill>
        <p:spPr>
          <a:xfrm>
            <a:off x="8264015" y="679266"/>
            <a:ext cx="4020570" cy="4556201"/>
          </a:xfrm>
          <a:prstGeom prst="rect">
            <a:avLst/>
          </a:prstGeom>
        </p:spPr>
      </p:pic>
      <p:pic>
        <p:nvPicPr>
          <p:cNvPr id="614" name="proxy.duckduckgo.jpg" descr="proxy.duckduckgo.jpg"/>
          <p:cNvPicPr>
            <a:picLocks noChangeAspect="0"/>
          </p:cNvPicPr>
          <p:nvPr/>
        </p:nvPicPr>
        <p:blipFill>
          <a:blip r:embed="rId3">
            <a:extLst/>
          </a:blip>
          <a:stretch>
            <a:fillRect/>
          </a:stretch>
        </p:blipFill>
        <p:spPr>
          <a:xfrm>
            <a:off x="7171815" y="3803466"/>
            <a:ext cx="4020570" cy="4556201"/>
          </a:xfrm>
          <a:prstGeom prst="rect">
            <a:avLst/>
          </a:prstGeom>
        </p:spPr>
      </p:pic>
      <p:sp>
        <p:nvSpPr>
          <p:cNvPr id="615" name="Bill McCartney"/>
          <p:cNvSpPr txBox="1"/>
          <p:nvPr/>
        </p:nvSpPr>
        <p:spPr>
          <a:xfrm>
            <a:off x="6502400" y="8474381"/>
            <a:ext cx="5357997" cy="1805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Bill McCartney</a:t>
            </a:r>
          </a:p>
        </p:txBody>
      </p:sp>
    </p:spTree>
  </p:cSld>
  <p:clrMapOvr>
    <a:masterClrMapping/>
  </p:clrMapOvr>
  <p:transition xmlns:p14="http://schemas.microsoft.com/office/powerpoint/2010/main" spd="med" advClick="1"/>
</p:sld>
</file>

<file path=ppt/slides/slide1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7" name="Ryle taught McCartney to believe in his inner impressions and visionary goals, and this was instrumental in his boldness to start an international men’s movement even though he is in no sense qualified to lead a Christian movement with the goal of buildi"/>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Ryle taught McCartney to believe in his inner impressions and visionary goals, and this was instrumental in his boldness to start an international men’s movement even though he is in no sense qualified to lead a Christian movement with the goal of building strong families and strengthening pastors.</a:t>
            </a:r>
          </a:p>
        </p:txBody>
      </p:sp>
      <p:pic>
        <p:nvPicPr>
          <p:cNvPr id="618" name="proxy.duckduckgo.jpg" descr="proxy.duckduckgo.jpg"/>
          <p:cNvPicPr>
            <a:picLocks noChangeAspect="0"/>
          </p:cNvPicPr>
          <p:nvPr/>
        </p:nvPicPr>
        <p:blipFill>
          <a:blip r:embed="rId2">
            <a:extLst/>
          </a:blip>
          <a:stretch>
            <a:fillRect/>
          </a:stretch>
        </p:blipFill>
        <p:spPr>
          <a:xfrm>
            <a:off x="8035415" y="1212666"/>
            <a:ext cx="4020570" cy="4556201"/>
          </a:xfrm>
          <a:prstGeom prst="rect">
            <a:avLst/>
          </a:prstGeom>
        </p:spPr>
      </p:pic>
      <p:sp>
        <p:nvSpPr>
          <p:cNvPr id="619" name="Bill McCartney"/>
          <p:cNvSpPr txBox="1"/>
          <p:nvPr/>
        </p:nvSpPr>
        <p:spPr>
          <a:xfrm>
            <a:off x="7366702" y="5735786"/>
            <a:ext cx="5357997"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Bill McCartney</a:t>
            </a:r>
          </a:p>
        </p:txBody>
      </p:sp>
    </p:spTree>
  </p:cSld>
  <p:clrMapOvr>
    <a:masterClrMapping/>
  </p:clrMapOvr>
  <p:transition xmlns:p14="http://schemas.microsoft.com/office/powerpoint/2010/main" spd="med" advClick="1"/>
</p:sld>
</file>

<file path=ppt/slides/slide1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1" name="McCartney’s testimony of salvation is unclear; spiritually he is weak; he had a miserable family life (even after founding PK); and his understanding of Bible doctrine is grossly lacking."/>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McCartney’s testimony of salvation is unclear; spiritually he is weak; he had a miserable family life (even after founding PK); and his understanding of Bible doctrine is grossly lacking.</a:t>
            </a:r>
          </a:p>
        </p:txBody>
      </p:sp>
      <p:pic>
        <p:nvPicPr>
          <p:cNvPr id="622" name="proxy.duckduckgo.jpg" descr="proxy.duckduckgo.jpg"/>
          <p:cNvPicPr>
            <a:picLocks noChangeAspect="0"/>
          </p:cNvPicPr>
          <p:nvPr/>
        </p:nvPicPr>
        <p:blipFill>
          <a:blip r:embed="rId2">
            <a:extLst/>
          </a:blip>
          <a:stretch>
            <a:fillRect/>
          </a:stretch>
        </p:blipFill>
        <p:spPr>
          <a:xfrm>
            <a:off x="7806814" y="1263466"/>
            <a:ext cx="4020570" cy="4556201"/>
          </a:xfrm>
          <a:prstGeom prst="rect">
            <a:avLst/>
          </a:prstGeom>
        </p:spPr>
      </p:pic>
      <p:sp>
        <p:nvSpPr>
          <p:cNvPr id="623" name="Bill McCartney"/>
          <p:cNvSpPr txBox="1"/>
          <p:nvPr/>
        </p:nvSpPr>
        <p:spPr>
          <a:xfrm>
            <a:off x="7138101" y="5786586"/>
            <a:ext cx="5357998"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Bill McCartney</a:t>
            </a:r>
          </a:p>
        </p:txBody>
      </p:sp>
    </p:spTree>
  </p:cSld>
  <p:clrMapOvr>
    <a:masterClrMapping/>
  </p:clrMapOvr>
  <p:transition xmlns:p14="http://schemas.microsoft.com/office/powerpoint/2010/main" spd="med" advClick="1"/>
</p:sld>
</file>

<file path=ppt/slides/slide1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5" name="Based upon the Bible alone, it is clear that McCartney is not the man for such a job (even assuming that Promise Keepers were a scriptural organization, which it is not)."/>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Based upon the Bible alone, it is clear that McCartney is not the man for such a job (even assuming that Promise Keepers were a scriptural organization, which it is not).</a:t>
            </a:r>
          </a:p>
        </p:txBody>
      </p:sp>
      <p:pic>
        <p:nvPicPr>
          <p:cNvPr id="626" name="proxy.duckduckgo.jpg" descr="proxy.duckduckgo.jpg"/>
          <p:cNvPicPr>
            <a:picLocks noChangeAspect="0"/>
          </p:cNvPicPr>
          <p:nvPr/>
        </p:nvPicPr>
        <p:blipFill>
          <a:blip r:embed="rId2">
            <a:extLst/>
          </a:blip>
          <a:stretch>
            <a:fillRect/>
          </a:stretch>
        </p:blipFill>
        <p:spPr>
          <a:xfrm>
            <a:off x="7806814" y="1263466"/>
            <a:ext cx="4020570" cy="4556201"/>
          </a:xfrm>
          <a:prstGeom prst="rect">
            <a:avLst/>
          </a:prstGeom>
        </p:spPr>
      </p:pic>
      <p:sp>
        <p:nvSpPr>
          <p:cNvPr id="627" name="Bill McCartney"/>
          <p:cNvSpPr txBox="1"/>
          <p:nvPr/>
        </p:nvSpPr>
        <p:spPr>
          <a:xfrm>
            <a:off x="7138101" y="5786586"/>
            <a:ext cx="5357998"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Bill McCartney</a:t>
            </a:r>
          </a:p>
        </p:txBody>
      </p:sp>
    </p:spTree>
  </p:cSld>
  <p:clrMapOvr>
    <a:masterClrMapping/>
  </p:clrMapOvr>
  <p:transition xmlns:p14="http://schemas.microsoft.com/office/powerpoint/2010/main" spd="med" advClick="1"/>
</p:sld>
</file>

<file path=ppt/slides/slide1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9" name="Wimber and Sensual Charismatic Worship…"/>
          <p:cNvSpPr txBox="1"/>
          <p:nvPr>
            <p:ph type="body" sz="half" idx="1"/>
          </p:nvPr>
        </p:nvSpPr>
        <p:spPr>
          <a:xfrm>
            <a:off x="908167" y="1181674"/>
            <a:ext cx="5738182" cy="8117823"/>
          </a:xfrm>
          <a:prstGeom prst="rect">
            <a:avLst/>
          </a:prstGeom>
        </p:spPr>
        <p:txBody>
          <a:bodyPr/>
          <a:lstStyle/>
          <a:p>
            <a:pPr>
              <a:defRPr b="1" sz="3400">
                <a:solidFill>
                  <a:srgbClr val="FFFFFF"/>
                </a:solidFill>
                <a:latin typeface="Arial"/>
                <a:ea typeface="Arial"/>
                <a:cs typeface="Arial"/>
                <a:sym typeface="Arial"/>
              </a:defRPr>
            </a:pPr>
            <a:r>
              <a:t>Wimber and Sensual Charismatic Worship</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Instead of rejecting the music with which he served the flesh and the devil prior to his conversion, John Wimber merely changed the words and used the same carnal rock music for the worship of the Lord Jesus Christ. </a:t>
            </a:r>
          </a:p>
        </p:txBody>
      </p:sp>
      <p:pic>
        <p:nvPicPr>
          <p:cNvPr id="630" name="proxy.duckduckgo.jpg" descr="proxy.duckduckgo.jpg"/>
          <p:cNvPicPr>
            <a:picLocks noChangeAspect="0"/>
          </p:cNvPicPr>
          <p:nvPr/>
        </p:nvPicPr>
        <p:blipFill>
          <a:blip r:embed="rId2">
            <a:extLst/>
          </a:blip>
          <a:stretch>
            <a:fillRect/>
          </a:stretch>
        </p:blipFill>
        <p:spPr>
          <a:xfrm>
            <a:off x="7042424" y="1285294"/>
            <a:ext cx="5096510" cy="4919025"/>
          </a:xfrm>
          <a:prstGeom prst="rect">
            <a:avLst/>
          </a:prstGeom>
        </p:spPr>
      </p:pic>
    </p:spTree>
  </p:cSld>
  <p:clrMapOvr>
    <a:masterClrMapping/>
  </p:clrMapOvr>
  <p:transition xmlns:p14="http://schemas.microsoft.com/office/powerpoint/2010/main" spd="med" advClick="1"/>
</p:sld>
</file>

<file path=ppt/slides/slide1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2" name="This is disobedience to the Bible’s command “be not conformed to this world” (Romans 12:2) and “love not the world, neither the things that are in the world” (1 John 2:15)."/>
          <p:cNvSpPr txBox="1"/>
          <p:nvPr>
            <p:ph type="body" sz="half" idx="1"/>
          </p:nvPr>
        </p:nvSpPr>
        <p:spPr>
          <a:xfrm>
            <a:off x="908167" y="1181674"/>
            <a:ext cx="5970453" cy="8098674"/>
          </a:xfrm>
          <a:prstGeom prst="rect">
            <a:avLst/>
          </a:prstGeom>
        </p:spPr>
        <p:txBody>
          <a:bodyPr/>
          <a:lstStyle>
            <a:lvl1pPr>
              <a:defRPr b="1" sz="3400">
                <a:solidFill>
                  <a:srgbClr val="94E3FE"/>
                </a:solidFill>
                <a:latin typeface="Arial"/>
                <a:ea typeface="Arial"/>
                <a:cs typeface="Arial"/>
                <a:sym typeface="Arial"/>
              </a:defRPr>
            </a:lvl1pPr>
          </a:lstStyle>
          <a:p>
            <a:pPr/>
            <a:r>
              <a:t>This is disobedience to the Bible’s command “be not conformed to this world” (Romans 12:2) and “love not the world, neither the things that are in the world” (1 John 2:15).</a:t>
            </a:r>
          </a:p>
        </p:txBody>
      </p:sp>
      <p:pic>
        <p:nvPicPr>
          <p:cNvPr id="633" name="proxy.duckduckgo.jpg" descr="proxy.duckduckgo.jpg"/>
          <p:cNvPicPr>
            <a:picLocks noChangeAspect="0"/>
          </p:cNvPicPr>
          <p:nvPr/>
        </p:nvPicPr>
        <p:blipFill>
          <a:blip r:embed="rId2">
            <a:extLst/>
          </a:blip>
          <a:stretch>
            <a:fillRect/>
          </a:stretch>
        </p:blipFill>
        <p:spPr>
          <a:xfrm>
            <a:off x="7042424" y="1285294"/>
            <a:ext cx="5096510" cy="4919025"/>
          </a:xfrm>
          <a:prstGeom prst="rect">
            <a:avLst/>
          </a:prstGeom>
        </p:spPr>
      </p:pic>
    </p:spTree>
  </p:cSld>
  <p:clrMapOvr>
    <a:masterClrMapping/>
  </p:clrMapOvr>
  <p:transition xmlns:p14="http://schemas.microsoft.com/office/powerpoint/2010/main" spd="med" advClick="1"/>
</p:sld>
</file>

<file path=ppt/slides/slide1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5" name="Vineyard-style worship services immerse the congregation in the power of sensual music."/>
          <p:cNvSpPr txBox="1"/>
          <p:nvPr>
            <p:ph type="body" sz="half" idx="1"/>
          </p:nvPr>
        </p:nvSpPr>
        <p:spPr>
          <a:xfrm>
            <a:off x="908167" y="1181674"/>
            <a:ext cx="5970453" cy="8098674"/>
          </a:xfrm>
          <a:prstGeom prst="rect">
            <a:avLst/>
          </a:prstGeom>
        </p:spPr>
        <p:txBody>
          <a:bodyPr/>
          <a:lstStyle>
            <a:lvl1pPr>
              <a:defRPr b="1" sz="3400">
                <a:solidFill>
                  <a:srgbClr val="94E3FE"/>
                </a:solidFill>
                <a:latin typeface="Arial"/>
                <a:ea typeface="Arial"/>
                <a:cs typeface="Arial"/>
                <a:sym typeface="Arial"/>
              </a:defRPr>
            </a:lvl1pPr>
          </a:lstStyle>
          <a:p>
            <a:pPr/>
            <a:r>
              <a:t>Vineyard-style worship services immerse the congregation in the power of sensual music. </a:t>
            </a:r>
          </a:p>
        </p:txBody>
      </p:sp>
      <p:pic>
        <p:nvPicPr>
          <p:cNvPr id="636" name="proxy.duckduckgo.jpg" descr="proxy.duckduckgo.jpg"/>
          <p:cNvPicPr>
            <a:picLocks noChangeAspect="0"/>
          </p:cNvPicPr>
          <p:nvPr/>
        </p:nvPicPr>
        <p:blipFill>
          <a:blip r:embed="rId2">
            <a:extLst/>
          </a:blip>
          <a:stretch>
            <a:fillRect/>
          </a:stretch>
        </p:blipFill>
        <p:spPr>
          <a:xfrm>
            <a:off x="7042424" y="1285294"/>
            <a:ext cx="5096510" cy="4919025"/>
          </a:xfrm>
          <a:prstGeom prst="rect">
            <a:avLst/>
          </a:prstGeom>
        </p:spPr>
      </p:pic>
    </p:spTree>
  </p:cSld>
  <p:clrMapOvr>
    <a:masterClrMapping/>
  </p:clrMapOvr>
  <p:transition xmlns:p14="http://schemas.microsoft.com/office/powerpoint/2010/main" spd="med" advClick="1"/>
</p:sld>
</file>

<file path=ppt/slides/slide1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8" name="A typical Vineyard music group is built around the same components one finds in a secular rock group: drums, bass guitar, lead guitar, electronic keyboard. The makeup of such a music group is overwhelmingly tilted to the backbeat and other types of dance"/>
          <p:cNvSpPr txBox="1"/>
          <p:nvPr>
            <p:ph type="body" sz="half" idx="1"/>
          </p:nvPr>
        </p:nvSpPr>
        <p:spPr>
          <a:xfrm>
            <a:off x="908167" y="1014504"/>
            <a:ext cx="5169658" cy="8229543"/>
          </a:xfrm>
          <a:prstGeom prst="rect">
            <a:avLst/>
          </a:prstGeom>
        </p:spPr>
        <p:txBody>
          <a:bodyPr/>
          <a:lstStyle>
            <a:lvl1pPr>
              <a:defRPr b="1" sz="3400">
                <a:solidFill>
                  <a:srgbClr val="94E3FE"/>
                </a:solidFill>
                <a:latin typeface="Arial"/>
                <a:ea typeface="Arial"/>
                <a:cs typeface="Arial"/>
                <a:sym typeface="Arial"/>
              </a:defRPr>
            </a:lvl1pPr>
          </a:lstStyle>
          <a:p>
            <a:pPr/>
            <a:r>
              <a:t>A typical Vineyard music group is built around the same components one finds in a secular rock group: drums, bass guitar, lead guitar, electronic keyboard. The makeup of such a music group is overwhelmingly tilted to the backbeat and other types of dance syncopation. It is overwhelmingly focused on rhythm. </a:t>
            </a:r>
          </a:p>
        </p:txBody>
      </p:sp>
      <p:pic>
        <p:nvPicPr>
          <p:cNvPr id="639" name="proxy.duckduckgo.jpg" descr="proxy.duckduckgo.jpg"/>
          <p:cNvPicPr>
            <a:picLocks noChangeAspect="0"/>
          </p:cNvPicPr>
          <p:nvPr/>
        </p:nvPicPr>
        <p:blipFill>
          <a:blip r:embed="rId2">
            <a:extLst/>
          </a:blip>
          <a:stretch>
            <a:fillRect/>
          </a:stretch>
        </p:blipFill>
        <p:spPr>
          <a:xfrm>
            <a:off x="6502399" y="1014504"/>
            <a:ext cx="5849356" cy="5018002"/>
          </a:xfrm>
          <a:prstGeom prst="rect">
            <a:avLst/>
          </a:prstGeom>
        </p:spPr>
      </p:pic>
    </p:spTree>
  </p:cSld>
  <p:clrMapOvr>
    <a:masterClrMapping/>
  </p:clrMapOvr>
  <p:transition xmlns:p14="http://schemas.microsoft.com/office/powerpoint/2010/main" spd="med" advClick="1"/>
</p:sld>
</file>

<file path=ppt/slides/slide1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1" name="Repetition, a big part of secular rock, is also incorporated into the Vineyard worship experience, thus creating a hypnotic environment."/>
          <p:cNvSpPr txBox="1"/>
          <p:nvPr>
            <p:ph type="body" sz="half" idx="1"/>
          </p:nvPr>
        </p:nvSpPr>
        <p:spPr>
          <a:xfrm>
            <a:off x="908167" y="1181674"/>
            <a:ext cx="5600466" cy="8228452"/>
          </a:xfrm>
          <a:prstGeom prst="rect">
            <a:avLst/>
          </a:prstGeom>
        </p:spPr>
        <p:txBody>
          <a:bodyPr/>
          <a:lstStyle>
            <a:lvl1pPr>
              <a:defRPr b="1" sz="3400">
                <a:solidFill>
                  <a:srgbClr val="94E3FE"/>
                </a:solidFill>
                <a:latin typeface="Arial"/>
                <a:ea typeface="Arial"/>
                <a:cs typeface="Arial"/>
                <a:sym typeface="Arial"/>
              </a:defRPr>
            </a:lvl1pPr>
          </a:lstStyle>
          <a:p>
            <a:pPr/>
            <a:r>
              <a:t>Repetition, a big part of secular rock, is also incorporated into the Vineyard worship experience, thus creating a hypnotic environment. </a:t>
            </a:r>
          </a:p>
        </p:txBody>
      </p:sp>
      <p:pic>
        <p:nvPicPr>
          <p:cNvPr id="642" name="proxy.duckduckgo.jpg" descr="proxy.duckduckgo.jpg"/>
          <p:cNvPicPr>
            <a:picLocks noChangeAspect="0"/>
          </p:cNvPicPr>
          <p:nvPr/>
        </p:nvPicPr>
        <p:blipFill>
          <a:blip r:embed="rId2">
            <a:extLst/>
          </a:blip>
          <a:stretch>
            <a:fillRect/>
          </a:stretch>
        </p:blipFill>
        <p:spPr>
          <a:xfrm>
            <a:off x="6768560" y="1158294"/>
            <a:ext cx="5198446" cy="5024393"/>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The man who helped break down the resistance against the Pentecostal-Charismatic movements was none other than Billy Graham, the “prince of evangelicalism.”"/>
          <p:cNvSpPr txBox="1"/>
          <p:nvPr>
            <p:ph type="body" sz="half" idx="1"/>
          </p:nvPr>
        </p:nvSpPr>
        <p:spPr>
          <a:xfrm>
            <a:off x="882767" y="1063058"/>
            <a:ext cx="5034522" cy="8141140"/>
          </a:xfrm>
          <a:prstGeom prst="rect">
            <a:avLst/>
          </a:prstGeom>
        </p:spPr>
        <p:txBody>
          <a:bodyPr/>
          <a:lstStyle>
            <a:lvl1pPr>
              <a:defRPr b="1" sz="3400">
                <a:solidFill>
                  <a:srgbClr val="94E3FE"/>
                </a:solidFill>
                <a:latin typeface="Arial"/>
                <a:ea typeface="Arial"/>
                <a:cs typeface="Arial"/>
                <a:sym typeface="Arial"/>
              </a:defRPr>
            </a:lvl1pPr>
          </a:lstStyle>
          <a:p>
            <a:pPr/>
            <a:r>
              <a:t>The man who helped break down the resistance against the Pentecostal-Charismatic movements was none other than Billy Graham, the “prince of evangelicalism.” </a:t>
            </a:r>
          </a:p>
        </p:txBody>
      </p:sp>
      <p:pic>
        <p:nvPicPr>
          <p:cNvPr id="279" name="proxy.duckduckgo.jpg" descr="proxy.duckduckgo.jpg"/>
          <p:cNvPicPr>
            <a:picLocks noChangeAspect="0"/>
          </p:cNvPicPr>
          <p:nvPr/>
        </p:nvPicPr>
        <p:blipFill>
          <a:blip r:embed="rId2">
            <a:extLst/>
          </a:blip>
          <a:stretch>
            <a:fillRect/>
          </a:stretch>
        </p:blipFill>
        <p:spPr>
          <a:xfrm>
            <a:off x="6700320" y="1132894"/>
            <a:ext cx="5520686" cy="5331197"/>
          </a:xfrm>
          <a:prstGeom prst="rect">
            <a:avLst/>
          </a:prstGeom>
        </p:spPr>
      </p:pic>
    </p:spTree>
  </p:cSld>
  <p:clrMapOvr>
    <a:masterClrMapping/>
  </p:clrMapOvr>
  <p:transition xmlns:p14="http://schemas.microsoft.com/office/powerpoint/2010/main" spd="med" advClick="1"/>
</p:sld>
</file>

<file path=ppt/slides/slide1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4" name="Pentecostalism has always been characterized by jazzy music, but it has become even worldlier in recent decades. I have attended many large conferences and prominent churches in various parts of the world for research, and rock and roll worship is always"/>
          <p:cNvSpPr txBox="1"/>
          <p:nvPr>
            <p:ph type="body" sz="half" idx="1"/>
          </p:nvPr>
        </p:nvSpPr>
        <p:spPr>
          <a:xfrm>
            <a:off x="908167" y="1181674"/>
            <a:ext cx="4879543" cy="7833958"/>
          </a:xfrm>
          <a:prstGeom prst="rect">
            <a:avLst/>
          </a:prstGeom>
        </p:spPr>
        <p:txBody>
          <a:bodyPr/>
          <a:lstStyle>
            <a:lvl1pPr>
              <a:defRPr b="1" sz="3400">
                <a:solidFill>
                  <a:srgbClr val="94E3FE"/>
                </a:solidFill>
                <a:latin typeface="Arial"/>
                <a:ea typeface="Arial"/>
                <a:cs typeface="Arial"/>
                <a:sym typeface="Arial"/>
              </a:defRPr>
            </a:lvl1pPr>
          </a:lstStyle>
          <a:p>
            <a:pPr/>
            <a:r>
              <a:t>Pentecostalism has always been characterized by jazzy music, but it has become even worldlier in recent decades. I have attended many large conferences and prominent churches in various parts of the world for research, and rock and roll worship is always front and center.</a:t>
            </a:r>
          </a:p>
        </p:txBody>
      </p:sp>
      <p:pic>
        <p:nvPicPr>
          <p:cNvPr id="645" name="proxy.duckduckgo.jpg" descr="proxy.duckduckgo.jpg"/>
          <p:cNvPicPr>
            <a:picLocks noChangeAspect="0"/>
          </p:cNvPicPr>
          <p:nvPr/>
        </p:nvPicPr>
        <p:blipFill>
          <a:blip r:embed="rId2">
            <a:extLst/>
          </a:blip>
          <a:stretch>
            <a:fillRect/>
          </a:stretch>
        </p:blipFill>
        <p:spPr>
          <a:xfrm>
            <a:off x="6426772" y="1386894"/>
            <a:ext cx="5724071" cy="5193832"/>
          </a:xfrm>
          <a:prstGeom prst="rect">
            <a:avLst/>
          </a:prstGeom>
        </p:spPr>
      </p:pic>
    </p:spTree>
  </p:cSld>
  <p:clrMapOvr>
    <a:masterClrMapping/>
  </p:clrMapOvr>
  <p:transition xmlns:p14="http://schemas.microsoft.com/office/powerpoint/2010/main" spd="med" advClick="1"/>
</p:sld>
</file>

<file path=ppt/slides/slide1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47" name="proxy.duckduckgo.jpg" descr="proxy.duckduckgo.jpg"/>
          <p:cNvPicPr>
            <a:picLocks noChangeAspect="0"/>
          </p:cNvPicPr>
          <p:nvPr/>
        </p:nvPicPr>
        <p:blipFill>
          <a:blip r:embed="rId2">
            <a:extLst/>
          </a:blip>
          <a:stretch>
            <a:fillRect/>
          </a:stretch>
        </p:blipFill>
        <p:spPr>
          <a:xfrm>
            <a:off x="1981043" y="808284"/>
            <a:ext cx="9042715" cy="8162432"/>
          </a:xfrm>
          <a:prstGeom prst="rect">
            <a:avLst/>
          </a:prstGeom>
        </p:spPr>
      </p:pic>
    </p:spTree>
  </p:cSld>
  <p:clrMapOvr>
    <a:masterClrMapping/>
  </p:clrMapOvr>
  <p:transition xmlns:p14="http://schemas.microsoft.com/office/powerpoint/2010/main" spd="med" advClick="1"/>
</p:sld>
</file>

<file path=ppt/slides/slide1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9" name="The music is sensual, fleshly. It appeals to the body. It’s all about creating a sensual experience."/>
          <p:cNvSpPr txBox="1"/>
          <p:nvPr>
            <p:ph type="body" sz="half" idx="1"/>
          </p:nvPr>
        </p:nvSpPr>
        <p:spPr>
          <a:xfrm>
            <a:off x="908167" y="1181674"/>
            <a:ext cx="4527018" cy="8187872"/>
          </a:xfrm>
          <a:prstGeom prst="rect">
            <a:avLst/>
          </a:prstGeom>
        </p:spPr>
        <p:txBody>
          <a:bodyPr/>
          <a:lstStyle/>
          <a:p>
            <a:pPr>
              <a:defRPr b="1" sz="3400">
                <a:solidFill>
                  <a:srgbClr val="94E3FE"/>
                </a:solidFill>
                <a:latin typeface="Arial"/>
                <a:ea typeface="Arial"/>
                <a:cs typeface="Arial"/>
                <a:sym typeface="Arial"/>
              </a:defRPr>
            </a:pPr>
            <a:r>
              <a:t>The music is sensual, fleshly. It appeals to the body. It’s all about creating a sensual </a:t>
            </a:r>
            <a:r>
              <a:rPr i="1"/>
              <a:t>experience</a:t>
            </a:r>
            <a:r>
              <a:t>. </a:t>
            </a:r>
          </a:p>
        </p:txBody>
      </p:sp>
      <p:pic>
        <p:nvPicPr>
          <p:cNvPr id="650" name="proxy.duckduckgo.jpeg" descr="proxy.duckduckgo.jpeg"/>
          <p:cNvPicPr>
            <a:picLocks noChangeAspect="0"/>
          </p:cNvPicPr>
          <p:nvPr/>
        </p:nvPicPr>
        <p:blipFill>
          <a:blip r:embed="rId2">
            <a:extLst/>
          </a:blip>
          <a:stretch>
            <a:fillRect/>
          </a:stretch>
        </p:blipFill>
        <p:spPr>
          <a:xfrm>
            <a:off x="5808165" y="1357029"/>
            <a:ext cx="6350858" cy="4579299"/>
          </a:xfrm>
          <a:prstGeom prst="rect">
            <a:avLst/>
          </a:prstGeom>
        </p:spPr>
      </p:pic>
    </p:spTree>
  </p:cSld>
  <p:clrMapOvr>
    <a:masterClrMapping/>
  </p:clrMapOvr>
  <p:transition xmlns:p14="http://schemas.microsoft.com/office/powerpoint/2010/main" spd="med" advClick="1"/>
</p:sld>
</file>

<file path=ppt/slides/slide1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2" name="This music does not produce a holy atmosphere wherein the holy God of the Bible can be worshipped in spirit and truth."/>
          <p:cNvSpPr txBox="1"/>
          <p:nvPr>
            <p:ph type="body" sz="half" idx="1"/>
          </p:nvPr>
        </p:nvSpPr>
        <p:spPr>
          <a:xfrm>
            <a:off x="908167" y="1181674"/>
            <a:ext cx="4524339" cy="7857672"/>
          </a:xfrm>
          <a:prstGeom prst="rect">
            <a:avLst/>
          </a:prstGeom>
        </p:spPr>
        <p:txBody>
          <a:bodyPr/>
          <a:lstStyle>
            <a:lvl1pPr>
              <a:defRPr b="1" sz="3400">
                <a:solidFill>
                  <a:srgbClr val="94E3FE"/>
                </a:solidFill>
                <a:latin typeface="Arial"/>
                <a:ea typeface="Arial"/>
                <a:cs typeface="Arial"/>
                <a:sym typeface="Arial"/>
              </a:defRPr>
            </a:lvl1pPr>
          </a:lstStyle>
          <a:p>
            <a:pPr/>
            <a:r>
              <a:t>This music does not produce a holy atmosphere wherein the holy God of the Bible can be worshipped in spirit and truth. </a:t>
            </a:r>
          </a:p>
        </p:txBody>
      </p:sp>
      <p:pic>
        <p:nvPicPr>
          <p:cNvPr id="653" name="proxy.duckduckgo.jpg" descr="proxy.duckduckgo.jpg"/>
          <p:cNvPicPr>
            <a:picLocks noChangeAspect="0"/>
          </p:cNvPicPr>
          <p:nvPr/>
        </p:nvPicPr>
        <p:blipFill>
          <a:blip r:embed="rId2">
            <a:extLst/>
          </a:blip>
          <a:stretch>
            <a:fillRect/>
          </a:stretch>
        </p:blipFill>
        <p:spPr>
          <a:xfrm>
            <a:off x="5808165" y="1357029"/>
            <a:ext cx="6350858" cy="4579299"/>
          </a:xfrm>
          <a:prstGeom prst="rect">
            <a:avLst/>
          </a:prstGeom>
        </p:spPr>
      </p:pic>
    </p:spTree>
  </p:cSld>
  <p:clrMapOvr>
    <a:masterClrMapping/>
  </p:clrMapOvr>
  <p:transition xmlns:p14="http://schemas.microsoft.com/office/powerpoint/2010/main" spd="med" advClick="1"/>
</p:sld>
</file>

<file path=ppt/slides/slide1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5" name="It creates a carnal atmosphere whereby the flesh exhibits itself and demonic delusions are easily promoted."/>
          <p:cNvSpPr txBox="1"/>
          <p:nvPr>
            <p:ph type="body" sz="half" idx="1"/>
          </p:nvPr>
        </p:nvSpPr>
        <p:spPr>
          <a:xfrm>
            <a:off x="839061" y="1207074"/>
            <a:ext cx="5738678" cy="7991518"/>
          </a:xfrm>
          <a:prstGeom prst="rect">
            <a:avLst/>
          </a:prstGeom>
        </p:spPr>
        <p:txBody>
          <a:bodyPr/>
          <a:lstStyle>
            <a:lvl1pPr>
              <a:defRPr b="1" sz="3400">
                <a:solidFill>
                  <a:srgbClr val="94E3FE"/>
                </a:solidFill>
                <a:latin typeface="Arial"/>
                <a:ea typeface="Arial"/>
                <a:cs typeface="Arial"/>
                <a:sym typeface="Arial"/>
              </a:defRPr>
            </a:lvl1pPr>
          </a:lstStyle>
          <a:p>
            <a:pPr/>
            <a:r>
              <a:t>It creates a carnal atmosphere whereby the flesh exhibits itself and demonic delusions are easily promoted.</a:t>
            </a:r>
          </a:p>
        </p:txBody>
      </p:sp>
      <p:pic>
        <p:nvPicPr>
          <p:cNvPr id="656" name="pentecostal-picture.jpeg" descr="pentecostal-picture.jpeg"/>
          <p:cNvPicPr>
            <a:picLocks noChangeAspect="0"/>
          </p:cNvPicPr>
          <p:nvPr/>
        </p:nvPicPr>
        <p:blipFill>
          <a:blip r:embed="rId2">
            <a:extLst/>
          </a:blip>
          <a:stretch>
            <a:fillRect/>
          </a:stretch>
        </p:blipFill>
        <p:spPr>
          <a:xfrm>
            <a:off x="6416462" y="1386894"/>
            <a:ext cx="5850384" cy="4529453"/>
          </a:xfrm>
          <a:prstGeom prst="rect">
            <a:avLst/>
          </a:prstGeom>
        </p:spPr>
      </p:pic>
    </p:spTree>
  </p:cSld>
  <p:clrMapOvr>
    <a:masterClrMapping/>
  </p:clrMapOvr>
  <p:transition xmlns:p14="http://schemas.microsoft.com/office/powerpoint/2010/main" spd="med" advClick="1"/>
</p:sld>
</file>

<file path=ppt/slides/slide1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The music used to create the worldly atmosphere of a bar or nightclub cannot be sanctified for the worship of a holy God. The attempt to do so is the product of great spiritual blindness and delusion."/>
          <p:cNvSpPr txBox="1"/>
          <p:nvPr>
            <p:ph type="body" sz="half" idx="1"/>
          </p:nvPr>
        </p:nvSpPr>
        <p:spPr>
          <a:xfrm>
            <a:off x="908167" y="1181674"/>
            <a:ext cx="5915982" cy="8255737"/>
          </a:xfrm>
          <a:prstGeom prst="rect">
            <a:avLst/>
          </a:prstGeom>
        </p:spPr>
        <p:txBody>
          <a:bodyPr/>
          <a:lstStyle>
            <a:lvl1pPr>
              <a:defRPr b="1" sz="3400">
                <a:solidFill>
                  <a:srgbClr val="94E3FE"/>
                </a:solidFill>
                <a:latin typeface="Arial"/>
                <a:ea typeface="Arial"/>
                <a:cs typeface="Arial"/>
                <a:sym typeface="Arial"/>
              </a:defRPr>
            </a:lvl1pPr>
          </a:lstStyle>
          <a:p>
            <a:pPr/>
            <a:r>
              <a:t>The music used to create the worldly atmosphere of a bar or nightclub cannot be sanctified for the worship of a holy God. The attempt to do so is the product of great spiritual blindness and delusion. </a:t>
            </a:r>
          </a:p>
        </p:txBody>
      </p:sp>
      <p:pic>
        <p:nvPicPr>
          <p:cNvPr id="659" name="proxy.duckduckgo.jpg" descr="proxy.duckduckgo.jpg"/>
          <p:cNvPicPr>
            <a:picLocks noChangeAspect="0"/>
          </p:cNvPicPr>
          <p:nvPr/>
        </p:nvPicPr>
        <p:blipFill>
          <a:blip r:embed="rId2">
            <a:extLst/>
          </a:blip>
          <a:stretch>
            <a:fillRect/>
          </a:stretch>
        </p:blipFill>
        <p:spPr>
          <a:xfrm>
            <a:off x="7132075" y="1158294"/>
            <a:ext cx="4834931" cy="4678293"/>
          </a:xfrm>
          <a:prstGeom prst="rect">
            <a:avLst/>
          </a:prstGeom>
        </p:spPr>
      </p:pic>
    </p:spTree>
  </p:cSld>
  <p:clrMapOvr>
    <a:masterClrMapping/>
  </p:clrMapOvr>
  <p:transition xmlns:p14="http://schemas.microsoft.com/office/powerpoint/2010/main" spd="med" advClick="1"/>
</p:sld>
</file>

<file path=ppt/slides/slide1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1" name="After more than 50 years of prayer and Bible study and meditation on this topic, I am convinced that Contemporary Christian Music, or “Christian” rock music, is one of the devil’s most effectual tools for building the end-time, one-world “church.”"/>
          <p:cNvSpPr txBox="1"/>
          <p:nvPr>
            <p:ph type="body" sz="half" idx="1"/>
          </p:nvPr>
        </p:nvSpPr>
        <p:spPr>
          <a:xfrm>
            <a:off x="908167" y="1181674"/>
            <a:ext cx="5600466" cy="8213768"/>
          </a:xfrm>
          <a:prstGeom prst="rect">
            <a:avLst/>
          </a:prstGeom>
        </p:spPr>
        <p:txBody>
          <a:bodyPr/>
          <a:lstStyle>
            <a:lvl1pPr>
              <a:defRPr b="1" sz="3400">
                <a:solidFill>
                  <a:srgbClr val="94E3FE"/>
                </a:solidFill>
                <a:latin typeface="Arial"/>
                <a:ea typeface="Arial"/>
                <a:cs typeface="Arial"/>
                <a:sym typeface="Arial"/>
              </a:defRPr>
            </a:lvl1pPr>
          </a:lstStyle>
          <a:p>
            <a:pPr/>
            <a:r>
              <a:t>After more than 50 years of prayer and Bible study and meditation on this topic, I am convinced that Contemporary Christian Music, or “Christian” rock music, is one of the devil’s most effectual tools for building the end-time, one-world “church.”</a:t>
            </a:r>
          </a:p>
        </p:txBody>
      </p:sp>
      <p:pic>
        <p:nvPicPr>
          <p:cNvPr id="662" name="proxy.duckduckgo.jpg" descr="proxy.duckduckgo.jpg"/>
          <p:cNvPicPr>
            <a:picLocks noChangeAspect="0"/>
          </p:cNvPicPr>
          <p:nvPr/>
        </p:nvPicPr>
        <p:blipFill>
          <a:blip r:embed="rId2">
            <a:extLst/>
          </a:blip>
          <a:stretch>
            <a:fillRect/>
          </a:stretch>
        </p:blipFill>
        <p:spPr>
          <a:xfrm>
            <a:off x="7111836" y="1158294"/>
            <a:ext cx="4855170" cy="4984808"/>
          </a:xfrm>
          <a:prstGeom prst="rect">
            <a:avLst/>
          </a:prstGeom>
        </p:spPr>
      </p:pic>
    </p:spTree>
  </p:cSld>
  <p:clrMapOvr>
    <a:masterClrMapping/>
  </p:clrMapOvr>
  <p:transition xmlns:p14="http://schemas.microsoft.com/office/powerpoint/2010/main" spd="med" advClick="1"/>
</p:sld>
</file>

<file path=ppt/slides/slide1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This music creates an atmosphere in which spirit slaying, spirit drunkenness, unintelligible mutterings, laughter, and shaking can manifest."/>
          <p:cNvSpPr txBox="1"/>
          <p:nvPr>
            <p:ph type="body" sz="half" idx="1"/>
          </p:nvPr>
        </p:nvSpPr>
        <p:spPr>
          <a:xfrm>
            <a:off x="908167" y="1181674"/>
            <a:ext cx="5221907" cy="8241078"/>
          </a:xfrm>
          <a:prstGeom prst="rect">
            <a:avLst/>
          </a:prstGeom>
        </p:spPr>
        <p:txBody>
          <a:bodyPr/>
          <a:lstStyle>
            <a:lvl1pPr>
              <a:defRPr b="1" sz="3400">
                <a:solidFill>
                  <a:srgbClr val="94E3FE"/>
                </a:solidFill>
                <a:latin typeface="Arial"/>
                <a:ea typeface="Arial"/>
                <a:cs typeface="Arial"/>
                <a:sym typeface="Arial"/>
              </a:defRPr>
            </a:lvl1pPr>
          </a:lstStyle>
          <a:p>
            <a:pPr/>
            <a:r>
              <a:t>This music creates an atmosphere in which spirit slaying, spirit drunkenness, unintelligible mutterings, laughter, and shaking can manifest.</a:t>
            </a:r>
          </a:p>
        </p:txBody>
      </p:sp>
      <p:pic>
        <p:nvPicPr>
          <p:cNvPr id="665" name="proxy.duckduckgo.jpg" descr="proxy.duckduckgo.jpg"/>
          <p:cNvPicPr>
            <a:picLocks noChangeAspect="0"/>
          </p:cNvPicPr>
          <p:nvPr/>
        </p:nvPicPr>
        <p:blipFill>
          <a:blip r:embed="rId2">
            <a:extLst/>
          </a:blip>
          <a:stretch>
            <a:fillRect/>
          </a:stretch>
        </p:blipFill>
        <p:spPr>
          <a:xfrm>
            <a:off x="6827662" y="1158294"/>
            <a:ext cx="5139344" cy="4968122"/>
          </a:xfrm>
          <a:prstGeom prst="rect">
            <a:avLst/>
          </a:prstGeom>
        </p:spPr>
      </p:pic>
    </p:spTree>
  </p:cSld>
  <p:clrMapOvr>
    <a:masterClrMapping/>
  </p:clrMapOvr>
  <p:transition xmlns:p14="http://schemas.microsoft.com/office/powerpoint/2010/main" spd="med" advClick="1"/>
</p:sld>
</file>

<file path=ppt/slides/slide1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7" name="One of the themes of Vineyard music is ecumenical unity. Vineyard worship leader David Ruis’s song “Break Dividing Walls” is an example."/>
          <p:cNvSpPr txBox="1"/>
          <p:nvPr>
            <p:ph type="body" sz="half" idx="1"/>
          </p:nvPr>
        </p:nvSpPr>
        <p:spPr>
          <a:xfrm>
            <a:off x="908167" y="1181674"/>
            <a:ext cx="5824006" cy="8074068"/>
          </a:xfrm>
          <a:prstGeom prst="rect">
            <a:avLst/>
          </a:prstGeom>
        </p:spPr>
        <p:txBody>
          <a:bodyPr/>
          <a:lstStyle>
            <a:lvl1pPr>
              <a:defRPr b="1" sz="3400">
                <a:solidFill>
                  <a:srgbClr val="94E3FE"/>
                </a:solidFill>
                <a:latin typeface="Arial"/>
                <a:ea typeface="Arial"/>
                <a:cs typeface="Arial"/>
                <a:sym typeface="Arial"/>
              </a:defRPr>
            </a:lvl1pPr>
          </a:lstStyle>
          <a:p>
            <a:pPr/>
            <a:r>
              <a:t>One of the themes of Vineyard music is ecumenical unity. Vineyard worship leader David Ruis’s song “Break Dividing Walls” is an example.</a:t>
            </a:r>
          </a:p>
        </p:txBody>
      </p:sp>
      <p:pic>
        <p:nvPicPr>
          <p:cNvPr id="668" name="proxy.duckduckgo.jpg" descr="proxy.duckduckgo.jpg"/>
          <p:cNvPicPr>
            <a:picLocks noChangeAspect="0"/>
          </p:cNvPicPr>
          <p:nvPr/>
        </p:nvPicPr>
        <p:blipFill>
          <a:blip r:embed="rId2">
            <a:extLst/>
          </a:blip>
          <a:stretch>
            <a:fillRect/>
          </a:stretch>
        </p:blipFill>
        <p:spPr>
          <a:xfrm>
            <a:off x="6901768" y="1158294"/>
            <a:ext cx="5065238" cy="4757967"/>
          </a:xfrm>
          <a:prstGeom prst="rect">
            <a:avLst/>
          </a:prstGeom>
        </p:spPr>
      </p:pic>
    </p:spTree>
  </p:cSld>
  <p:clrMapOvr>
    <a:masterClrMapping/>
  </p:clrMapOvr>
  <p:transition xmlns:p14="http://schemas.microsoft.com/office/powerpoint/2010/main" spd="med" advClick="1"/>
</p:sld>
</file>

<file path=ppt/slides/slide1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0" name="“We will break dividing walls; we will be one. We will break dividing walls between the Baptist and the Methodist, between the Episcopalian and the Presbyterian, between the Pentecostal and the Charismatic; the walls are coming down between all denominat"/>
          <p:cNvSpPr txBox="1"/>
          <p:nvPr>
            <p:ph type="body" sz="half" idx="1"/>
          </p:nvPr>
        </p:nvSpPr>
        <p:spPr>
          <a:xfrm>
            <a:off x="908167" y="1181674"/>
            <a:ext cx="5768046" cy="8170905"/>
          </a:xfrm>
          <a:prstGeom prst="rect">
            <a:avLst/>
          </a:prstGeom>
        </p:spPr>
        <p:txBody>
          <a:bodyPr/>
          <a:lstStyle>
            <a:lvl1pPr>
              <a:defRPr b="1" sz="3400">
                <a:solidFill>
                  <a:srgbClr val="94E3FE"/>
                </a:solidFill>
                <a:latin typeface="Arial"/>
                <a:ea typeface="Arial"/>
                <a:cs typeface="Arial"/>
                <a:sym typeface="Arial"/>
              </a:defRPr>
            </a:lvl1pPr>
          </a:lstStyle>
          <a:p>
            <a:pPr/>
            <a:r>
              <a:t>“We will break dividing walls; we will be one. We will break dividing walls between the Baptist and the Methodist, between the Episcopalian and the Presbyterian, between the Pentecostal and the Charismatic; the walls are coming down between all denominations.”</a:t>
            </a:r>
          </a:p>
        </p:txBody>
      </p:sp>
      <p:pic>
        <p:nvPicPr>
          <p:cNvPr id="671" name="proxy.duckduckgo.jpg" descr="proxy.duckduckgo.jpg"/>
          <p:cNvPicPr>
            <a:picLocks noChangeAspect="0"/>
          </p:cNvPicPr>
          <p:nvPr/>
        </p:nvPicPr>
        <p:blipFill>
          <a:blip r:embed="rId2">
            <a:extLst/>
          </a:blip>
          <a:stretch>
            <a:fillRect/>
          </a:stretch>
        </p:blipFill>
        <p:spPr>
          <a:xfrm>
            <a:off x="6901768" y="1158294"/>
            <a:ext cx="5065238" cy="4757967"/>
          </a:xfrm>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In 1962, Graham spoke at the Full Gospel Business Men’s International (FGBMI) conference and praised the charismatic-ecumenical movement.…"/>
          <p:cNvSpPr txBox="1"/>
          <p:nvPr>
            <p:ph type="body" sz="half" idx="1"/>
          </p:nvPr>
        </p:nvSpPr>
        <p:spPr>
          <a:xfrm>
            <a:off x="882767" y="1063058"/>
            <a:ext cx="5303107" cy="8155725"/>
          </a:xfrm>
          <a:prstGeom prst="rect">
            <a:avLst/>
          </a:prstGeom>
        </p:spPr>
        <p:txBody>
          <a:bodyPr/>
          <a:lstStyle/>
          <a:p>
            <a:pPr>
              <a:defRPr b="1" sz="3400">
                <a:solidFill>
                  <a:srgbClr val="94E3FE"/>
                </a:solidFill>
                <a:latin typeface="Arial"/>
                <a:ea typeface="Arial"/>
                <a:cs typeface="Arial"/>
                <a:sym typeface="Arial"/>
              </a:defRPr>
            </a:pPr>
            <a:r>
              <a:t>In 1962, Graham spoke at the Full Gospel Business Men’s International (FGBMI) conference and praised the charismatic-ecumenical movement.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Graham was featured on the cover of the October 1962 issue of the FGBMI’s </a:t>
            </a:r>
            <a:r>
              <a:rPr i="1"/>
              <a:t>Voice</a:t>
            </a:r>
            <a:r>
              <a:t> magazine. </a:t>
            </a:r>
          </a:p>
        </p:txBody>
      </p:sp>
      <p:pic>
        <p:nvPicPr>
          <p:cNvPr id="282" name="graham voice magazine oct. 1962.jpg" descr="graham voice magazine oct. 1962.jpg"/>
          <p:cNvPicPr>
            <a:picLocks noChangeAspect="0"/>
          </p:cNvPicPr>
          <p:nvPr/>
        </p:nvPicPr>
        <p:blipFill>
          <a:blip r:embed="rId2">
            <a:extLst/>
          </a:blip>
          <a:stretch>
            <a:fillRect/>
          </a:stretch>
        </p:blipFill>
        <p:spPr>
          <a:xfrm>
            <a:off x="6691062" y="871969"/>
            <a:ext cx="5438867" cy="7538097"/>
          </a:xfrm>
          <a:prstGeom prst="rect">
            <a:avLst/>
          </a:prstGeom>
        </p:spPr>
      </p:pic>
    </p:spTree>
  </p:cSld>
  <p:clrMapOvr>
    <a:masterClrMapping/>
  </p:clrMapOvr>
  <p:transition xmlns:p14="http://schemas.microsoft.com/office/powerpoint/2010/main" spd="med" advClick="1"/>
</p:sld>
</file>

<file path=ppt/slides/slide1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3" name="Wimber and the Roman Catholic Church…"/>
          <p:cNvSpPr txBox="1"/>
          <p:nvPr>
            <p:ph type="body" idx="1"/>
          </p:nvPr>
        </p:nvSpPr>
        <p:spPr>
          <a:xfrm>
            <a:off x="908167" y="1181674"/>
            <a:ext cx="6616962" cy="8228452"/>
          </a:xfrm>
          <a:prstGeom prst="rect">
            <a:avLst/>
          </a:prstGeom>
        </p:spPr>
        <p:txBody>
          <a:bodyPr/>
          <a:lstStyle/>
          <a:p>
            <a:pPr>
              <a:defRPr b="1" sz="3400">
                <a:solidFill>
                  <a:srgbClr val="FFFFFF"/>
                </a:solidFill>
                <a:latin typeface="Arial"/>
                <a:ea typeface="Arial"/>
                <a:cs typeface="Arial"/>
                <a:sym typeface="Arial"/>
              </a:defRPr>
            </a:pPr>
            <a:r>
              <a:t>Wimber and the Roman Catholic Church</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John Wimber led the way in bringing the ecumenical philosophy into the Vineyard churches.</a:t>
            </a:r>
          </a:p>
        </p:txBody>
      </p:sp>
      <p:pic>
        <p:nvPicPr>
          <p:cNvPr id="674" name="proxy.duckduckgo.jpg" descr="proxy.duckduckgo.jpg"/>
          <p:cNvPicPr>
            <a:picLocks noChangeAspect="0"/>
          </p:cNvPicPr>
          <p:nvPr/>
        </p:nvPicPr>
        <p:blipFill>
          <a:blip r:embed="rId2">
            <a:extLst/>
          </a:blip>
          <a:stretch>
            <a:fillRect/>
          </a:stretch>
        </p:blipFill>
        <p:spPr>
          <a:xfrm>
            <a:off x="7984550" y="1234494"/>
            <a:ext cx="3665100" cy="5812005"/>
          </a:xfrm>
          <a:prstGeom prst="rect">
            <a:avLst/>
          </a:prstGeom>
        </p:spPr>
      </p:pic>
    </p:spTree>
  </p:cSld>
  <p:clrMapOvr>
    <a:masterClrMapping/>
  </p:clrMapOvr>
  <p:transition xmlns:p14="http://schemas.microsoft.com/office/powerpoint/2010/main" spd="med" advClick="1"/>
</p:sld>
</file>

<file path=ppt/slides/slide1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6" name="In his attempt to find “signs and wonders” in church history after the days of the apostles, Wimber praised the Roman Catholic Church for believing in miracles."/>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his attempt to find “signs and wonders” in church history after the days of the apostles, Wimber praised the Roman Catholic Church for believing in miracles.</a:t>
            </a:r>
          </a:p>
        </p:txBody>
      </p:sp>
      <p:pic>
        <p:nvPicPr>
          <p:cNvPr id="677" name="proxy.duckduckgo.jpg" descr="proxy.duckduckgo.jpg"/>
          <p:cNvPicPr>
            <a:picLocks noChangeAspect="0"/>
          </p:cNvPicPr>
          <p:nvPr/>
        </p:nvPicPr>
        <p:blipFill>
          <a:blip r:embed="rId2">
            <a:extLst/>
          </a:blip>
          <a:stretch>
            <a:fillRect/>
          </a:stretch>
        </p:blipFill>
        <p:spPr>
          <a:xfrm>
            <a:off x="7992308" y="853494"/>
            <a:ext cx="4164133" cy="5237841"/>
          </a:xfrm>
          <a:prstGeom prst="rect">
            <a:avLst/>
          </a:prstGeom>
        </p:spPr>
      </p:pic>
      <p:pic>
        <p:nvPicPr>
          <p:cNvPr id="678" name="proxy.duckduckgo.jpeg" descr="proxy.duckduckgo.jpeg"/>
          <p:cNvPicPr>
            <a:picLocks noChangeAspect="0"/>
          </p:cNvPicPr>
          <p:nvPr/>
        </p:nvPicPr>
        <p:blipFill>
          <a:blip r:embed="rId3">
            <a:extLst/>
          </a:blip>
          <a:stretch>
            <a:fillRect/>
          </a:stretch>
        </p:blipFill>
        <p:spPr>
          <a:xfrm rot="21250963">
            <a:off x="5740794" y="4460173"/>
            <a:ext cx="3589748" cy="4526697"/>
          </a:xfrm>
          <a:prstGeom prst="rect">
            <a:avLst/>
          </a:prstGeom>
        </p:spPr>
      </p:pic>
    </p:spTree>
  </p:cSld>
  <p:clrMapOvr>
    <a:masterClrMapping/>
  </p:clrMapOvr>
  <p:transition xmlns:p14="http://schemas.microsoft.com/office/powerpoint/2010/main" spd="med" advClick="1"/>
</p:sld>
</file>

<file path=ppt/slides/slide1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0" name="Wimber was blind to the fact that these “miracles” were scripturally bogus and were performed in the context of a false gospel and a zeal for Mary as the Queen of Heaven"/>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Wimber was blind to the fact that these “miracles” were scripturally bogus and were performed in the context of a false gospel and a zeal for Mary as the Queen of Heaven</a:t>
            </a:r>
          </a:p>
        </p:txBody>
      </p:sp>
      <p:pic>
        <p:nvPicPr>
          <p:cNvPr id="681" name="proxy.duckduckgo.jpg" descr="proxy.duckduckgo.jpg"/>
          <p:cNvPicPr>
            <a:picLocks noChangeAspect="0"/>
          </p:cNvPicPr>
          <p:nvPr/>
        </p:nvPicPr>
        <p:blipFill>
          <a:blip r:embed="rId2">
            <a:extLst/>
          </a:blip>
          <a:stretch>
            <a:fillRect/>
          </a:stretch>
        </p:blipFill>
        <p:spPr>
          <a:xfrm>
            <a:off x="7992308" y="853494"/>
            <a:ext cx="4164133" cy="5237841"/>
          </a:xfrm>
          <a:prstGeom prst="rect">
            <a:avLst/>
          </a:prstGeom>
        </p:spPr>
      </p:pic>
      <p:pic>
        <p:nvPicPr>
          <p:cNvPr id="682" name="proxy.duckduckgo.jpeg" descr="proxy.duckduckgo.jpeg"/>
          <p:cNvPicPr>
            <a:picLocks noChangeAspect="0"/>
          </p:cNvPicPr>
          <p:nvPr/>
        </p:nvPicPr>
        <p:blipFill>
          <a:blip r:embed="rId3">
            <a:extLst/>
          </a:blip>
          <a:stretch>
            <a:fillRect/>
          </a:stretch>
        </p:blipFill>
        <p:spPr>
          <a:xfrm rot="21250963">
            <a:off x="5740794" y="4460173"/>
            <a:ext cx="3589748" cy="4526697"/>
          </a:xfrm>
          <a:prstGeom prst="rect">
            <a:avLst/>
          </a:prstGeom>
        </p:spPr>
      </p:pic>
    </p:spTree>
  </p:cSld>
  <p:clrMapOvr>
    <a:masterClrMapping/>
  </p:clrMapOvr>
  <p:transition xmlns:p14="http://schemas.microsoft.com/office/powerpoint/2010/main" spd="med" advClick="1"/>
</p:sld>
</file>

<file path=ppt/slides/slide1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4" name="In Power Evangelism: Signs and Wonders Today (1995), Wimber mentioned the following Catholic “saints” in a positive light:…"/>
          <p:cNvSpPr txBox="1"/>
          <p:nvPr>
            <p:ph type="body" idx="1"/>
          </p:nvPr>
        </p:nvSpPr>
        <p:spPr>
          <a:xfrm>
            <a:off x="908167" y="1181674"/>
            <a:ext cx="6616962" cy="8228452"/>
          </a:xfrm>
          <a:prstGeom prst="rect">
            <a:avLst/>
          </a:prstGeom>
        </p:spPr>
        <p:txBody>
          <a:bodyPr/>
          <a:lstStyle/>
          <a:p>
            <a:pPr>
              <a:defRPr b="1" sz="3400">
                <a:solidFill>
                  <a:srgbClr val="94E3FE"/>
                </a:solidFill>
                <a:latin typeface="Arial"/>
                <a:ea typeface="Arial"/>
                <a:cs typeface="Arial"/>
                <a:sym typeface="Arial"/>
              </a:defRPr>
            </a:pPr>
            <a:r>
              <a:t>In </a:t>
            </a:r>
            <a:r>
              <a:rPr i="1"/>
              <a:t>Power Evangelism: Signs and Wonders Today</a:t>
            </a:r>
            <a:r>
              <a:t> (1995), Wimber mentioned the following Catholic “saints” in a positive light: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Pope Gregory the Great</a:t>
            </a:r>
          </a:p>
          <a:p>
            <a:pPr>
              <a:defRPr b="1" sz="3400">
                <a:solidFill>
                  <a:srgbClr val="94E3FE"/>
                </a:solidFill>
                <a:latin typeface="Arial"/>
                <a:ea typeface="Arial"/>
                <a:cs typeface="Arial"/>
                <a:sym typeface="Arial"/>
              </a:defRPr>
            </a:pPr>
            <a:r>
              <a:t>St. Francis</a:t>
            </a:r>
          </a:p>
          <a:p>
            <a:pPr>
              <a:defRPr b="1" sz="3400">
                <a:solidFill>
                  <a:srgbClr val="94E3FE"/>
                </a:solidFill>
                <a:latin typeface="Arial"/>
                <a:ea typeface="Arial"/>
                <a:cs typeface="Arial"/>
                <a:sym typeface="Arial"/>
              </a:defRPr>
            </a:pPr>
            <a:r>
              <a:t>St. Dominic</a:t>
            </a:r>
          </a:p>
          <a:p>
            <a:pPr>
              <a:defRPr b="1" sz="3400">
                <a:solidFill>
                  <a:srgbClr val="94E3FE"/>
                </a:solidFill>
                <a:latin typeface="Arial"/>
                <a:ea typeface="Arial"/>
                <a:cs typeface="Arial"/>
                <a:sym typeface="Arial"/>
              </a:defRPr>
            </a:pPr>
            <a:r>
              <a:t>St. Benedict</a:t>
            </a:r>
          </a:p>
          <a:p>
            <a:pPr>
              <a:defRPr b="1" sz="3400">
                <a:solidFill>
                  <a:srgbClr val="94E3FE"/>
                </a:solidFill>
                <a:latin typeface="Arial"/>
                <a:ea typeface="Arial"/>
                <a:cs typeface="Arial"/>
                <a:sym typeface="Arial"/>
              </a:defRPr>
            </a:pPr>
            <a:r>
              <a:t>Ignatius of Loyola (founder of the Jesuits)</a:t>
            </a:r>
          </a:p>
        </p:txBody>
      </p:sp>
      <p:pic>
        <p:nvPicPr>
          <p:cNvPr id="685" name="proxy.duckduckgo.jpg" descr="proxy.duckduckgo.jpg"/>
          <p:cNvPicPr>
            <a:picLocks noChangeAspect="0"/>
          </p:cNvPicPr>
          <p:nvPr/>
        </p:nvPicPr>
        <p:blipFill>
          <a:blip r:embed="rId2">
            <a:extLst/>
          </a:blip>
          <a:stretch>
            <a:fillRect/>
          </a:stretch>
        </p:blipFill>
        <p:spPr>
          <a:xfrm>
            <a:off x="8093908" y="701094"/>
            <a:ext cx="4164133" cy="5237841"/>
          </a:xfrm>
          <a:prstGeom prst="rect">
            <a:avLst/>
          </a:prstGeom>
        </p:spPr>
      </p:pic>
      <p:pic>
        <p:nvPicPr>
          <p:cNvPr id="686" name="proxy.duckduckgo.jpeg" descr="proxy.duckduckgo.jpeg"/>
          <p:cNvPicPr>
            <a:picLocks noChangeAspect="0"/>
          </p:cNvPicPr>
          <p:nvPr/>
        </p:nvPicPr>
        <p:blipFill>
          <a:blip r:embed="rId3">
            <a:extLst/>
          </a:blip>
          <a:stretch>
            <a:fillRect/>
          </a:stretch>
        </p:blipFill>
        <p:spPr>
          <a:xfrm rot="21250963">
            <a:off x="7671195" y="4587173"/>
            <a:ext cx="3589747" cy="4526697"/>
          </a:xfrm>
          <a:prstGeom prst="rect">
            <a:avLst/>
          </a:prstGeom>
        </p:spPr>
      </p:pic>
    </p:spTree>
  </p:cSld>
  <p:clrMapOvr>
    <a:masterClrMapping/>
  </p:clrMapOvr>
  <p:transition xmlns:p14="http://schemas.microsoft.com/office/powerpoint/2010/main" spd="med" advClick="1"/>
</p:sld>
</file>

<file path=ppt/slides/slide1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8" name="He did not give any warning about the false gospel preached by these “saints,” a false gospel that has sent multitudes to hell."/>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He did not give any warning about the false gospel preached by these “saints,” a false gospel that has sent multitudes to hell.</a:t>
            </a:r>
          </a:p>
        </p:txBody>
      </p:sp>
      <p:pic>
        <p:nvPicPr>
          <p:cNvPr id="689" name="proxy.duckduckgo.jpg" descr="proxy.duckduckgo.jpg"/>
          <p:cNvPicPr>
            <a:picLocks noChangeAspect="0"/>
          </p:cNvPicPr>
          <p:nvPr/>
        </p:nvPicPr>
        <p:blipFill>
          <a:blip r:embed="rId2">
            <a:extLst/>
          </a:blip>
          <a:stretch>
            <a:fillRect/>
          </a:stretch>
        </p:blipFill>
        <p:spPr>
          <a:xfrm>
            <a:off x="8093908" y="701094"/>
            <a:ext cx="4164133" cy="5237841"/>
          </a:xfrm>
          <a:prstGeom prst="rect">
            <a:avLst/>
          </a:prstGeom>
        </p:spPr>
      </p:pic>
      <p:pic>
        <p:nvPicPr>
          <p:cNvPr id="690" name="proxy.duckduckgo.jpeg" descr="proxy.duckduckgo.jpeg"/>
          <p:cNvPicPr>
            <a:picLocks noChangeAspect="0"/>
          </p:cNvPicPr>
          <p:nvPr/>
        </p:nvPicPr>
        <p:blipFill>
          <a:blip r:embed="rId3">
            <a:extLst/>
          </a:blip>
          <a:stretch>
            <a:fillRect/>
          </a:stretch>
        </p:blipFill>
        <p:spPr>
          <a:xfrm rot="21250963">
            <a:off x="7671195" y="4587173"/>
            <a:ext cx="3589747" cy="4526697"/>
          </a:xfrm>
          <a:prstGeom prst="rect">
            <a:avLst/>
          </a:prstGeom>
        </p:spPr>
      </p:pic>
    </p:spTree>
  </p:cSld>
  <p:clrMapOvr>
    <a:masterClrMapping/>
  </p:clrMapOvr>
  <p:transition xmlns:p14="http://schemas.microsoft.com/office/powerpoint/2010/main" spd="med" advClick="1"/>
</p:sld>
</file>

<file path=ppt/slides/slide1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2" name="In Power Evangelism, Wimber also said that many healings have taken place at the Roman Catholic pilgrimage site of Lourdes.…"/>
          <p:cNvSpPr txBox="1"/>
          <p:nvPr>
            <p:ph type="body" idx="1"/>
          </p:nvPr>
        </p:nvSpPr>
        <p:spPr>
          <a:xfrm>
            <a:off x="908167" y="1181674"/>
            <a:ext cx="6616962" cy="8228452"/>
          </a:xfrm>
          <a:prstGeom prst="rect">
            <a:avLst/>
          </a:prstGeom>
        </p:spPr>
        <p:txBody>
          <a:bodyPr/>
          <a:lstStyle/>
          <a:p>
            <a:pPr>
              <a:defRPr b="1" sz="3400">
                <a:solidFill>
                  <a:srgbClr val="94E3FE"/>
                </a:solidFill>
                <a:latin typeface="Arial"/>
                <a:ea typeface="Arial"/>
                <a:cs typeface="Arial"/>
                <a:sym typeface="Arial"/>
              </a:defRPr>
            </a:pPr>
            <a:r>
              <a:t>In </a:t>
            </a:r>
            <a:r>
              <a:rPr i="1"/>
              <a:t>Power Evangelism,</a:t>
            </a:r>
            <a:r>
              <a:t> Wimber also said that many healings have taken place at the Roman Catholic pilgrimage site of Lourdes.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“Lourdes, in France, had religious events which gave birth to the phenomena which have occurred there. ... Between 1918 and 1956, 216 cases of miracles were recorded” (</a:t>
            </a:r>
            <a:r>
              <a:rPr i="1"/>
              <a:t>Power Evangelism</a:t>
            </a:r>
            <a:r>
              <a:t>, p. 165).</a:t>
            </a:r>
          </a:p>
        </p:txBody>
      </p:sp>
      <p:pic>
        <p:nvPicPr>
          <p:cNvPr id="693" name="proxy.duckduckgo.jpeg" descr="proxy.duckduckgo.jpeg"/>
          <p:cNvPicPr>
            <a:picLocks noChangeAspect="0"/>
          </p:cNvPicPr>
          <p:nvPr/>
        </p:nvPicPr>
        <p:blipFill>
          <a:blip r:embed="rId2">
            <a:extLst/>
          </a:blip>
          <a:stretch>
            <a:fillRect/>
          </a:stretch>
        </p:blipFill>
        <p:spPr>
          <a:xfrm>
            <a:off x="7806815" y="1415526"/>
            <a:ext cx="4020570" cy="5115681"/>
          </a:xfrm>
          <a:prstGeom prst="rect">
            <a:avLst/>
          </a:prstGeom>
        </p:spPr>
      </p:pic>
    </p:spTree>
  </p:cSld>
  <p:clrMapOvr>
    <a:masterClrMapping/>
  </p:clrMapOvr>
  <p:transition xmlns:p14="http://schemas.microsoft.com/office/powerpoint/2010/main" spd="med" advClick="1"/>
</p:sld>
</file>

<file path=ppt/slides/slide1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5" name="Wimber failed to warn his readers that these alleged miracles were done in the name of Rome’s demonic “ever virgin, immaculate, Queen of Heaven.”"/>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Wimber failed to warn his readers that these alleged miracles were done in the name of Rome’s demonic “ever virgin, immaculate, Queen of Heaven.”</a:t>
            </a:r>
          </a:p>
        </p:txBody>
      </p:sp>
      <p:pic>
        <p:nvPicPr>
          <p:cNvPr id="696" name="proxy.duckduckgo.jpeg" descr="proxy.duckduckgo.jpeg"/>
          <p:cNvPicPr>
            <a:picLocks noChangeAspect="0"/>
          </p:cNvPicPr>
          <p:nvPr/>
        </p:nvPicPr>
        <p:blipFill>
          <a:blip r:embed="rId2">
            <a:extLst/>
          </a:blip>
          <a:stretch>
            <a:fillRect/>
          </a:stretch>
        </p:blipFill>
        <p:spPr>
          <a:xfrm>
            <a:off x="7806815" y="1415526"/>
            <a:ext cx="4020570" cy="5115681"/>
          </a:xfrm>
          <a:prstGeom prst="rect">
            <a:avLst/>
          </a:prstGeom>
        </p:spPr>
      </p:pic>
    </p:spTree>
  </p:cSld>
  <p:clrMapOvr>
    <a:masterClrMapping/>
  </p:clrMapOvr>
  <p:transition xmlns:p14="http://schemas.microsoft.com/office/powerpoint/2010/main" spd="med" advClick="1"/>
</p:sld>
</file>

<file path=ppt/slides/slide1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8" name="Wimber’s wife Carol was raised in the Roman Catholic Church. Wimber said that after having separated over marital difficulties, he and Carol were remarried in the Catholic Church (Power Evangelism: Signs and Wonders Today, p. 15)."/>
          <p:cNvSpPr txBox="1"/>
          <p:nvPr>
            <p:ph type="body" sz="half" idx="1"/>
          </p:nvPr>
        </p:nvSpPr>
        <p:spPr>
          <a:xfrm>
            <a:off x="908167" y="1181674"/>
            <a:ext cx="5324043" cy="8125265"/>
          </a:xfrm>
          <a:prstGeom prst="rect">
            <a:avLst/>
          </a:prstGeom>
        </p:spPr>
        <p:txBody>
          <a:bodyPr/>
          <a:lstStyle/>
          <a:p>
            <a:pPr>
              <a:defRPr b="1" sz="3400">
                <a:solidFill>
                  <a:srgbClr val="94E3FE"/>
                </a:solidFill>
                <a:latin typeface="Arial"/>
                <a:ea typeface="Arial"/>
                <a:cs typeface="Arial"/>
                <a:sym typeface="Arial"/>
              </a:defRPr>
            </a:pPr>
            <a:r>
              <a:t>Wimber’s wife Carol was raised in the Roman Catholic Church. Wimber said that after having separated over marital difficulties, he and Carol were remarried in the Catholic Church (</a:t>
            </a:r>
            <a:r>
              <a:rPr i="1"/>
              <a:t>Power Evangelism: Signs and Wonders Today</a:t>
            </a:r>
            <a:r>
              <a:t>, p. 15). </a:t>
            </a:r>
          </a:p>
        </p:txBody>
      </p:sp>
      <p:pic>
        <p:nvPicPr>
          <p:cNvPr id="699" name="proxy.duckduckgo.jpg" descr="proxy.duckduckgo.jpg"/>
          <p:cNvPicPr>
            <a:picLocks noChangeAspect="0"/>
          </p:cNvPicPr>
          <p:nvPr/>
        </p:nvPicPr>
        <p:blipFill>
          <a:blip r:embed="rId2">
            <a:extLst/>
          </a:blip>
          <a:stretch>
            <a:fillRect/>
          </a:stretch>
        </p:blipFill>
        <p:spPr>
          <a:xfrm>
            <a:off x="6914045" y="1288526"/>
            <a:ext cx="5174087" cy="5115681"/>
          </a:xfrm>
          <a:prstGeom prst="rect">
            <a:avLst/>
          </a:prstGeom>
        </p:spPr>
      </p:pic>
    </p:spTree>
  </p:cSld>
  <p:clrMapOvr>
    <a:masterClrMapping/>
  </p:clrMapOvr>
  <p:transition xmlns:p14="http://schemas.microsoft.com/office/powerpoint/2010/main" spd="med" advClick="1"/>
</p:sld>
</file>

<file path=ppt/slides/slide1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1" name="“Neither John nor Carol have renounced their Roman Catholic experiences” (Al Dager, John Wimber and the Vineyard)."/>
          <p:cNvSpPr txBox="1"/>
          <p:nvPr>
            <p:ph type="body" sz="half" idx="1"/>
          </p:nvPr>
        </p:nvSpPr>
        <p:spPr>
          <a:xfrm>
            <a:off x="908167" y="1181674"/>
            <a:ext cx="5508589" cy="8228452"/>
          </a:xfrm>
          <a:prstGeom prst="rect">
            <a:avLst/>
          </a:prstGeom>
        </p:spPr>
        <p:txBody>
          <a:bodyPr/>
          <a:lstStyle/>
          <a:p>
            <a:pPr>
              <a:defRPr b="1" sz="3400">
                <a:solidFill>
                  <a:srgbClr val="94E3FE"/>
                </a:solidFill>
                <a:latin typeface="Arial"/>
                <a:ea typeface="Arial"/>
                <a:cs typeface="Arial"/>
                <a:sym typeface="Arial"/>
              </a:defRPr>
            </a:pPr>
            <a:r>
              <a:t>“Neither John nor Carol have renounced their Roman Catholic experiences” (Al Dager, </a:t>
            </a:r>
            <a:r>
              <a:rPr i="1"/>
              <a:t>John Wimber and the Vineyard</a:t>
            </a:r>
            <a:r>
              <a:t>).</a:t>
            </a:r>
          </a:p>
        </p:txBody>
      </p:sp>
      <p:pic>
        <p:nvPicPr>
          <p:cNvPr id="702" name="proxy.duckduckgo.jpg" descr="proxy.duckduckgo.jpg"/>
          <p:cNvPicPr>
            <a:picLocks noChangeAspect="0"/>
          </p:cNvPicPr>
          <p:nvPr/>
        </p:nvPicPr>
        <p:blipFill>
          <a:blip r:embed="rId2">
            <a:extLst/>
          </a:blip>
          <a:stretch>
            <a:fillRect/>
          </a:stretch>
        </p:blipFill>
        <p:spPr>
          <a:xfrm>
            <a:off x="6914045" y="1288526"/>
            <a:ext cx="5174087" cy="5115681"/>
          </a:xfrm>
          <a:prstGeom prst="rect">
            <a:avLst/>
          </a:prstGeom>
        </p:spPr>
      </p:pic>
    </p:spTree>
  </p:cSld>
  <p:clrMapOvr>
    <a:masterClrMapping/>
  </p:clrMapOvr>
  <p:transition xmlns:p14="http://schemas.microsoft.com/office/powerpoint/2010/main" spd="med" advClick="1"/>
</p:sld>
</file>

<file path=ppt/slides/slide1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4" name="Wimber often recommended the ministries of Roman Catholic priests Michael Scanlan and Francis McNutt and frequently spoke on the same platform with priests."/>
          <p:cNvSpPr txBox="1"/>
          <p:nvPr>
            <p:ph type="body" sz="half" idx="1"/>
          </p:nvPr>
        </p:nvSpPr>
        <p:spPr>
          <a:xfrm>
            <a:off x="908167" y="1181674"/>
            <a:ext cx="5600466" cy="7944488"/>
          </a:xfrm>
          <a:prstGeom prst="rect">
            <a:avLst/>
          </a:prstGeom>
        </p:spPr>
        <p:txBody>
          <a:bodyPr/>
          <a:lstStyle>
            <a:lvl1pPr>
              <a:defRPr b="1" sz="3400">
                <a:solidFill>
                  <a:srgbClr val="94E3FE"/>
                </a:solidFill>
                <a:latin typeface="Arial"/>
                <a:ea typeface="Arial"/>
                <a:cs typeface="Arial"/>
                <a:sym typeface="Arial"/>
              </a:defRPr>
            </a:lvl1pPr>
          </a:lstStyle>
          <a:p>
            <a:pPr/>
            <a:r>
              <a:t>Wimber often recommended the ministries of Roman Catholic priests Michael Scanlan and Francis McNutt and frequently spoke on the same platform with priests.</a:t>
            </a:r>
          </a:p>
        </p:txBody>
      </p:sp>
      <p:pic>
        <p:nvPicPr>
          <p:cNvPr id="705" name="proxy.duckduckgo.jpg" descr="proxy.duckduckgo.jpg"/>
          <p:cNvPicPr>
            <a:picLocks noChangeAspect="0"/>
          </p:cNvPicPr>
          <p:nvPr/>
        </p:nvPicPr>
        <p:blipFill>
          <a:blip r:embed="rId2">
            <a:extLst/>
          </a:blip>
          <a:stretch>
            <a:fillRect/>
          </a:stretch>
        </p:blipFill>
        <p:spPr>
          <a:xfrm>
            <a:off x="7127769" y="1158294"/>
            <a:ext cx="4839237" cy="4682392"/>
          </a:xfrm>
          <a:prstGeom prst="rect">
            <a:avLst/>
          </a:prstGeom>
        </p:spPr>
      </p:pic>
      <p:sp>
        <p:nvSpPr>
          <p:cNvPr id="706" name="Michael Scanlan"/>
          <p:cNvSpPr txBox="1"/>
          <p:nvPr/>
        </p:nvSpPr>
        <p:spPr>
          <a:xfrm>
            <a:off x="7138101" y="5975158"/>
            <a:ext cx="5357998"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Michael Scanlan</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In 1967, Graham was the keynote speaker at the dedication ceremony of Oral Roberts University."/>
          <p:cNvSpPr txBox="1"/>
          <p:nvPr>
            <p:ph type="body" sz="half" idx="1"/>
          </p:nvPr>
        </p:nvSpPr>
        <p:spPr>
          <a:xfrm>
            <a:off x="882767" y="1063058"/>
            <a:ext cx="4940066" cy="8145208"/>
          </a:xfrm>
          <a:prstGeom prst="rect">
            <a:avLst/>
          </a:prstGeom>
        </p:spPr>
        <p:txBody>
          <a:bodyPr/>
          <a:lstStyle>
            <a:lvl1pPr>
              <a:defRPr b="1" sz="3400">
                <a:solidFill>
                  <a:srgbClr val="94E3FE"/>
                </a:solidFill>
                <a:latin typeface="Arial"/>
                <a:ea typeface="Arial"/>
                <a:cs typeface="Arial"/>
                <a:sym typeface="Arial"/>
              </a:defRPr>
            </a:lvl1pPr>
          </a:lstStyle>
          <a:p>
            <a:pPr/>
            <a:r>
              <a:t>In 1967, Graham was the keynote speaker at the dedication ceremony of Oral Roberts University. </a:t>
            </a:r>
          </a:p>
        </p:txBody>
      </p:sp>
      <p:pic>
        <p:nvPicPr>
          <p:cNvPr id="285" name="oral_roberts_and_billy_graham_dedication.jpeg" descr="oral_roberts_and_billy_graham_dedication.jpeg"/>
          <p:cNvPicPr>
            <a:picLocks noChangeAspect="0"/>
          </p:cNvPicPr>
          <p:nvPr/>
        </p:nvPicPr>
        <p:blipFill>
          <a:blip r:embed="rId2">
            <a:extLst/>
          </a:blip>
          <a:stretch>
            <a:fillRect/>
          </a:stretch>
        </p:blipFill>
        <p:spPr>
          <a:xfrm>
            <a:off x="6219250" y="1116286"/>
            <a:ext cx="5617589" cy="7223377"/>
          </a:xfrm>
          <a:prstGeom prst="rect">
            <a:avLst/>
          </a:prstGeom>
        </p:spPr>
      </p:pic>
    </p:spTree>
  </p:cSld>
  <p:clrMapOvr>
    <a:masterClrMapping/>
  </p:clrMapOvr>
  <p:transition xmlns:p14="http://schemas.microsoft.com/office/powerpoint/2010/main" spd="med" advClick="1"/>
</p:sld>
</file>

<file path=ppt/slides/slide1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8" name="In 1986, Wimber joined Catholic priest Tom Forrest at the European Festival of Faith, an ecumenical meeting in Birmingham, England. The Festival leaders and the eight thousand participants sent the pope the message, “We are ready to join you in the unite"/>
          <p:cNvSpPr txBox="1"/>
          <p:nvPr>
            <p:ph type="body" idx="1"/>
          </p:nvPr>
        </p:nvSpPr>
        <p:spPr>
          <a:xfrm>
            <a:off x="908167" y="1181674"/>
            <a:ext cx="6280809" cy="8207815"/>
          </a:xfrm>
          <a:prstGeom prst="rect">
            <a:avLst/>
          </a:prstGeom>
        </p:spPr>
        <p:txBody>
          <a:bodyPr/>
          <a:lstStyle/>
          <a:p>
            <a:pPr>
              <a:defRPr b="1" sz="3400">
                <a:solidFill>
                  <a:srgbClr val="94E3FE"/>
                </a:solidFill>
                <a:latin typeface="Arial"/>
                <a:ea typeface="Arial"/>
                <a:cs typeface="Arial"/>
                <a:sym typeface="Arial"/>
              </a:defRPr>
            </a:pPr>
            <a:r>
              <a:t>In 1986, Wimber joined Catholic priest Tom Forrest at the European Festival of Faith, an ecumenical meeting in Birmingham, England. The Festival leaders and the eight thousand participants sent the pope the message, “We are ready to join you in the united evangelism of Europe” (</a:t>
            </a:r>
            <a:r>
              <a:rPr i="1"/>
              <a:t>Australian Beacon</a:t>
            </a:r>
            <a:r>
              <a:t>, March 1988).</a:t>
            </a:r>
          </a:p>
        </p:txBody>
      </p:sp>
      <p:pic>
        <p:nvPicPr>
          <p:cNvPr id="709" name="proxy.duckduckgo.jpg" descr="proxy.duckduckgo.jpg"/>
          <p:cNvPicPr>
            <a:picLocks noChangeAspect="0"/>
          </p:cNvPicPr>
          <p:nvPr/>
        </p:nvPicPr>
        <p:blipFill>
          <a:blip r:embed="rId2">
            <a:extLst/>
          </a:blip>
          <a:stretch>
            <a:fillRect/>
          </a:stretch>
        </p:blipFill>
        <p:spPr>
          <a:xfrm>
            <a:off x="7806815" y="1172209"/>
            <a:ext cx="4020570" cy="5957915"/>
          </a:xfrm>
          <a:prstGeom prst="rect">
            <a:avLst/>
          </a:prstGeom>
        </p:spPr>
      </p:pic>
    </p:spTree>
  </p:cSld>
  <p:clrMapOvr>
    <a:masterClrMapping/>
  </p:clrMapOvr>
  <p:transition xmlns:p14="http://schemas.microsoft.com/office/powerpoint/2010/main" spd="med" advClick="1"/>
</p:sld>
</file>

<file path=ppt/slides/slide1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1" name="Priest Tom Forrest (right) and two other Catholic priests commanding evil spirits to depart from Waterford, Ireland! This is C.  Peter Wagner’s territorial spirit warfare."/>
          <p:cNvSpPr txBox="1"/>
          <p:nvPr>
            <p:ph type="body" sz="quarter" idx="1"/>
          </p:nvPr>
        </p:nvSpPr>
        <p:spPr>
          <a:xfrm>
            <a:off x="1439831" y="7236498"/>
            <a:ext cx="10125138" cy="2280214"/>
          </a:xfrm>
          <a:prstGeom prst="rect">
            <a:avLst/>
          </a:prstGeom>
        </p:spPr>
        <p:txBody>
          <a:bodyPr/>
          <a:lstStyle>
            <a:lvl1pPr algn="ctr">
              <a:defRPr b="1" sz="3400">
                <a:solidFill>
                  <a:srgbClr val="94E3FE"/>
                </a:solidFill>
                <a:latin typeface="Arial"/>
                <a:ea typeface="Arial"/>
                <a:cs typeface="Arial"/>
                <a:sym typeface="Arial"/>
              </a:defRPr>
            </a:lvl1pPr>
          </a:lstStyle>
          <a:p>
            <a:pPr/>
            <a:r>
              <a:t>Priest Tom Forrest (right) and two other Catholic priests commanding evil spirits to depart from Waterford, Ireland! This is C.  Peter Wagner’s territorial spirit warfare.</a:t>
            </a:r>
          </a:p>
        </p:txBody>
      </p:sp>
      <p:pic>
        <p:nvPicPr>
          <p:cNvPr id="712" name="proxy.duckduckgo.jpg" descr="proxy.duckduckgo.jpg"/>
          <p:cNvPicPr>
            <a:picLocks noChangeAspect="0"/>
          </p:cNvPicPr>
          <p:nvPr/>
        </p:nvPicPr>
        <p:blipFill>
          <a:blip r:embed="rId2">
            <a:extLst/>
          </a:blip>
          <a:stretch>
            <a:fillRect/>
          </a:stretch>
        </p:blipFill>
        <p:spPr>
          <a:xfrm>
            <a:off x="2165147" y="574094"/>
            <a:ext cx="8674507" cy="6575731"/>
          </a:xfrm>
          <a:prstGeom prst="rect">
            <a:avLst/>
          </a:prstGeom>
        </p:spPr>
      </p:pic>
    </p:spTree>
  </p:cSld>
  <p:clrMapOvr>
    <a:masterClrMapping/>
  </p:clrMapOvr>
  <p:transition xmlns:p14="http://schemas.microsoft.com/office/powerpoint/2010/main" spd="med" advClick="1"/>
</p:sld>
</file>

<file path=ppt/slides/slide1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14" name="forrestspirit.mov" descr="forrestspirit.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224362" y="450075"/>
            <a:ext cx="10556076" cy="7939050"/>
          </a:xfrm>
          <a:prstGeom prst="rect">
            <a:avLst/>
          </a:prstGeom>
        </p:spPr>
      </p:pic>
      <p:sp>
        <p:nvSpPr>
          <p:cNvPr id="715" name="Priest Tom Forrest commanding evil spirits"/>
          <p:cNvSpPr txBox="1"/>
          <p:nvPr/>
        </p:nvSpPr>
        <p:spPr>
          <a:xfrm>
            <a:off x="2010233" y="8660042"/>
            <a:ext cx="8984334" cy="58277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cap="none" sz="3400">
                <a:solidFill>
                  <a:srgbClr val="94E3FE"/>
                </a:solidFill>
                <a:latin typeface="Arial"/>
                <a:ea typeface="Arial"/>
                <a:cs typeface="Arial"/>
                <a:sym typeface="Arial"/>
              </a:defRPr>
            </a:lvl1pPr>
          </a:lstStyle>
          <a:p>
            <a:pPr/>
            <a:r>
              <a:t>Priest Tom Forrest commanding evil spirits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0093" fill="hold"/>
                                        <p:tgtEl>
                                          <p:spTgt spid="71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714"/>
                </p:tgtEl>
              </p:cMediaNode>
            </p:video>
            <p:seq concurrent="1" prevAc="none" nextAc="seek">
              <p:cTn id="8" evtFilter="cancelBubble" nodeType="interactiveSeq" restart="whenNotActive" fill="hold">
                <p:stCondLst>
                  <p:cond delay="0" evt="onClick">
                    <p:tgtEl>
                      <p:spTgt spid="71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714"/>
                                        </p:tgtEl>
                                      </p:cBhvr>
                                    </p:cmd>
                                  </p:childTnLst>
                                </p:cTn>
                              </p:par>
                            </p:childTnLst>
                          </p:cTn>
                        </p:par>
                      </p:childTnLst>
                    </p:cTn>
                  </p:par>
                </p:childTnLst>
              </p:cTn>
              <p:nextCondLst>
                <p:cond delay="0" evt="onClick">
                  <p:tgtEl>
                    <p:spTgt spid="714"/>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Wimber was a featured speaker at the North American Congress on the Holy Spirit &amp; World Evangelization in Indianapolis, August 1990. In that forum, he joined hands with roughly twelve thousand Roman Catholics, including many priests and nuns."/>
          <p:cNvSpPr txBox="1"/>
          <p:nvPr>
            <p:ph type="body" sz="half" idx="1"/>
          </p:nvPr>
        </p:nvSpPr>
        <p:spPr>
          <a:xfrm>
            <a:off x="908167" y="1181674"/>
            <a:ext cx="5600466" cy="8163365"/>
          </a:xfrm>
          <a:prstGeom prst="rect">
            <a:avLst/>
          </a:prstGeom>
        </p:spPr>
        <p:txBody>
          <a:bodyPr/>
          <a:lstStyle>
            <a:lvl1pPr>
              <a:defRPr b="1" sz="3400">
                <a:solidFill>
                  <a:srgbClr val="94E3FE"/>
                </a:solidFill>
                <a:latin typeface="Arial"/>
                <a:ea typeface="Arial"/>
                <a:cs typeface="Arial"/>
                <a:sym typeface="Arial"/>
              </a:defRPr>
            </a:lvl1pPr>
          </a:lstStyle>
          <a:p>
            <a:pPr/>
            <a:r>
              <a:t>Wimber was a featured speaker at the North American Congress on the Holy Spirit &amp; World Evangelization in Indianapolis, August 1990. In that forum, he joined hands with roughly twelve thousand Roman Catholics, including many priests and nuns.</a:t>
            </a:r>
          </a:p>
        </p:txBody>
      </p:sp>
      <p:pic>
        <p:nvPicPr>
          <p:cNvPr id="718" name="new orleans 1987 wimber cain bickle 21.jpg" descr="new orleans 1987 wimber cain bickle 21.jpg"/>
          <p:cNvPicPr>
            <a:picLocks noChangeAspect="0"/>
          </p:cNvPicPr>
          <p:nvPr/>
        </p:nvPicPr>
        <p:blipFill>
          <a:blip r:embed="rId2">
            <a:extLst/>
          </a:blip>
          <a:stretch>
            <a:fillRect/>
          </a:stretch>
        </p:blipFill>
        <p:spPr>
          <a:xfrm>
            <a:off x="7614842" y="1195585"/>
            <a:ext cx="4485911" cy="6352586"/>
          </a:xfrm>
          <a:prstGeom prst="rect">
            <a:avLst/>
          </a:prstGeom>
        </p:spPr>
      </p:pic>
      <p:sp>
        <p:nvSpPr>
          <p:cNvPr id="719" name="John Wimber and Paul Cain at Indianapolis ‘90"/>
          <p:cNvSpPr txBox="1"/>
          <p:nvPr/>
        </p:nvSpPr>
        <p:spPr>
          <a:xfrm>
            <a:off x="7138101" y="7575215"/>
            <a:ext cx="5357998" cy="1805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John Wimber and Paul Cain at Indianapolis ‘90</a:t>
            </a:r>
          </a:p>
        </p:txBody>
      </p:sp>
    </p:spTree>
  </p:cSld>
  <p:clrMapOvr>
    <a:masterClrMapping/>
  </p:clrMapOvr>
  <p:transition xmlns:p14="http://schemas.microsoft.com/office/powerpoint/2010/main" spd="med" advClick="1"/>
</p:sld>
</file>

<file path=ppt/slides/slide1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1" name="A Catholic mass was held every morning, and Roman Catholic priest Tom Forrest brought the closing message. Forrest said that he is thankful for purgatory, because he knows that he could not go to heaven except for purgatory."/>
          <p:cNvSpPr txBox="1"/>
          <p:nvPr>
            <p:ph type="body" sz="half" idx="1"/>
          </p:nvPr>
        </p:nvSpPr>
        <p:spPr>
          <a:xfrm>
            <a:off x="908167" y="1181674"/>
            <a:ext cx="5226510" cy="8225178"/>
          </a:xfrm>
          <a:prstGeom prst="rect">
            <a:avLst/>
          </a:prstGeom>
        </p:spPr>
        <p:txBody>
          <a:bodyPr/>
          <a:lstStyle>
            <a:lvl1pPr>
              <a:defRPr b="1" sz="3400">
                <a:solidFill>
                  <a:srgbClr val="94E3FE"/>
                </a:solidFill>
                <a:latin typeface="Arial"/>
                <a:ea typeface="Arial"/>
                <a:cs typeface="Arial"/>
                <a:sym typeface="Arial"/>
              </a:defRPr>
            </a:lvl1pPr>
          </a:lstStyle>
          <a:p>
            <a:pPr/>
            <a:r>
              <a:t>A Catholic mass was held every morning, and Roman Catholic priest Tom Forrest brought the closing message. Forrest said that he is thankful for purgatory, because he knows that he could not go to heaven except for purgatory. </a:t>
            </a:r>
          </a:p>
        </p:txBody>
      </p:sp>
      <p:pic>
        <p:nvPicPr>
          <p:cNvPr id="722" name="indianapolis 1990 tom forrest 03.jpg" descr="indianapolis 1990 tom forrest 03.jpg"/>
          <p:cNvPicPr>
            <a:picLocks noChangeAspect="0"/>
          </p:cNvPicPr>
          <p:nvPr/>
        </p:nvPicPr>
        <p:blipFill>
          <a:blip r:embed="rId2">
            <a:extLst/>
          </a:blip>
          <a:stretch>
            <a:fillRect/>
          </a:stretch>
        </p:blipFill>
        <p:spPr>
          <a:xfrm>
            <a:off x="7259668" y="1015611"/>
            <a:ext cx="4711911" cy="6468543"/>
          </a:xfrm>
          <a:prstGeom prst="rect">
            <a:avLst/>
          </a:prstGeom>
        </p:spPr>
      </p:pic>
      <p:sp>
        <p:nvSpPr>
          <p:cNvPr id="723" name="Tom Forrest at a press meeting"/>
          <p:cNvSpPr txBox="1"/>
          <p:nvPr/>
        </p:nvSpPr>
        <p:spPr>
          <a:xfrm>
            <a:off x="7336177" y="7513786"/>
            <a:ext cx="4558893"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Tom Forrest at a press meeting</a:t>
            </a:r>
          </a:p>
        </p:txBody>
      </p:sp>
    </p:spTree>
  </p:cSld>
  <p:clrMapOvr>
    <a:masterClrMapping/>
  </p:clrMapOvr>
  <p:transition xmlns:p14="http://schemas.microsoft.com/office/powerpoint/2010/main" spd="med" advClick="1"/>
</p:sld>
</file>

<file path=ppt/slides/slide1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5" name="Wimber was perfectly at home in the midst of such wretched apostasy. In these forums he was communing with “seducing spirits” (1 Ti. 4:1)."/>
          <p:cNvSpPr txBox="1"/>
          <p:nvPr>
            <p:ph type="body" sz="half" idx="1"/>
          </p:nvPr>
        </p:nvSpPr>
        <p:spPr>
          <a:xfrm>
            <a:off x="908167" y="1181674"/>
            <a:ext cx="5784418" cy="8168127"/>
          </a:xfrm>
          <a:prstGeom prst="rect">
            <a:avLst/>
          </a:prstGeom>
        </p:spPr>
        <p:txBody>
          <a:bodyPr/>
          <a:lstStyle>
            <a:lvl1pPr>
              <a:defRPr b="1" sz="3400">
                <a:solidFill>
                  <a:srgbClr val="94E3FE"/>
                </a:solidFill>
                <a:latin typeface="Arial"/>
                <a:ea typeface="Arial"/>
                <a:cs typeface="Arial"/>
                <a:sym typeface="Arial"/>
              </a:defRPr>
            </a:lvl1pPr>
          </a:lstStyle>
          <a:p>
            <a:pPr/>
            <a:r>
              <a:t>Wimber was perfectly at home in the midst of such wretched apostasy. In these forums he was communing with “seducing spirits” (1 Ti. 4:1).</a:t>
            </a:r>
          </a:p>
        </p:txBody>
      </p:sp>
      <p:pic>
        <p:nvPicPr>
          <p:cNvPr id="726" name="indianapolis 1990 tom forrest 03.jpg" descr="indianapolis 1990 tom forrest 03.jpg"/>
          <p:cNvPicPr>
            <a:picLocks noChangeAspect="0"/>
          </p:cNvPicPr>
          <p:nvPr/>
        </p:nvPicPr>
        <p:blipFill>
          <a:blip r:embed="rId2">
            <a:extLst/>
          </a:blip>
          <a:stretch>
            <a:fillRect/>
          </a:stretch>
        </p:blipFill>
        <p:spPr>
          <a:xfrm>
            <a:off x="7259668" y="1015611"/>
            <a:ext cx="4711911" cy="6468543"/>
          </a:xfrm>
          <a:prstGeom prst="rect">
            <a:avLst/>
          </a:prstGeom>
        </p:spPr>
      </p:pic>
    </p:spTree>
  </p:cSld>
  <p:clrMapOvr>
    <a:masterClrMapping/>
  </p:clrMapOvr>
  <p:transition xmlns:p14="http://schemas.microsoft.com/office/powerpoint/2010/main" spd="med" advClick="1"/>
</p:sld>
</file>

<file path=ppt/slides/slide1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8" name="In October 1991, the John Wimber crusade in Sydney, Australia, featured Catholic priests Tom Forrest and Raniero Cantalamessa, as well as Catholic layman Kevin Ranaghan."/>
          <p:cNvSpPr txBox="1"/>
          <p:nvPr>
            <p:ph type="body" sz="half" idx="1"/>
          </p:nvPr>
        </p:nvSpPr>
        <p:spPr>
          <a:xfrm>
            <a:off x="908167" y="1181674"/>
            <a:ext cx="5992082" cy="8215157"/>
          </a:xfrm>
          <a:prstGeom prst="rect">
            <a:avLst/>
          </a:prstGeom>
        </p:spPr>
        <p:txBody>
          <a:bodyPr/>
          <a:lstStyle>
            <a:lvl1pPr>
              <a:defRPr b="1" sz="3400">
                <a:solidFill>
                  <a:srgbClr val="94E3FE"/>
                </a:solidFill>
                <a:latin typeface="Arial"/>
                <a:ea typeface="Arial"/>
                <a:cs typeface="Arial"/>
                <a:sym typeface="Arial"/>
              </a:defRPr>
            </a:lvl1pPr>
          </a:lstStyle>
          <a:p>
            <a:pPr/>
            <a:r>
              <a:t>In October 1991, the John Wimber crusade in Sydney, Australia, featured Catholic priests Tom Forrest and Raniero Cantalamessa, as well as Catholic layman Kevin Ranaghan. </a:t>
            </a:r>
          </a:p>
        </p:txBody>
      </p:sp>
      <p:pic>
        <p:nvPicPr>
          <p:cNvPr id="729" name="proxy.duckduckgo.jpeg" descr="proxy.duckduckgo.jpeg"/>
          <p:cNvPicPr>
            <a:picLocks noChangeAspect="0"/>
          </p:cNvPicPr>
          <p:nvPr/>
        </p:nvPicPr>
        <p:blipFill>
          <a:blip r:embed="rId2">
            <a:extLst/>
          </a:blip>
          <a:stretch>
            <a:fillRect/>
          </a:stretch>
        </p:blipFill>
        <p:spPr>
          <a:xfrm>
            <a:off x="7259669" y="1295011"/>
            <a:ext cx="4711910" cy="6468543"/>
          </a:xfrm>
          <a:prstGeom prst="rect">
            <a:avLst/>
          </a:prstGeom>
        </p:spPr>
      </p:pic>
      <p:sp>
        <p:nvSpPr>
          <p:cNvPr id="730" name="Catholic monk Raniero Cantalamessa"/>
          <p:cNvSpPr txBox="1"/>
          <p:nvPr/>
        </p:nvSpPr>
        <p:spPr>
          <a:xfrm>
            <a:off x="7138101" y="7894786"/>
            <a:ext cx="5357998"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Catholic monk Raniero Cantalamessa</a:t>
            </a:r>
          </a:p>
        </p:txBody>
      </p:sp>
    </p:spTree>
  </p:cSld>
  <p:clrMapOvr>
    <a:masterClrMapping/>
  </p:clrMapOvr>
  <p:transition xmlns:p14="http://schemas.microsoft.com/office/powerpoint/2010/main" spd="med" advClick="1"/>
</p:sld>
</file>

<file path=ppt/slides/slide1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2" name="Cantalamessa was the papal preacher at the Vatican. Ranaghan claims that the Roman Catholic Church alone contains the fullness of truth and that the pope is the infallible head of all churches."/>
          <p:cNvSpPr txBox="1"/>
          <p:nvPr>
            <p:ph type="body" sz="half" idx="1"/>
          </p:nvPr>
        </p:nvSpPr>
        <p:spPr>
          <a:xfrm>
            <a:off x="908167" y="1181674"/>
            <a:ext cx="5966583" cy="8208509"/>
          </a:xfrm>
          <a:prstGeom prst="rect">
            <a:avLst/>
          </a:prstGeom>
        </p:spPr>
        <p:txBody>
          <a:bodyPr/>
          <a:lstStyle>
            <a:lvl1pPr>
              <a:defRPr b="1" sz="3400">
                <a:solidFill>
                  <a:srgbClr val="94E3FE"/>
                </a:solidFill>
                <a:latin typeface="Arial"/>
                <a:ea typeface="Arial"/>
                <a:cs typeface="Arial"/>
                <a:sym typeface="Arial"/>
              </a:defRPr>
            </a:lvl1pPr>
          </a:lstStyle>
          <a:p>
            <a:pPr/>
            <a:r>
              <a:t>Cantalamessa was the papal preacher at the Vatican. Ranaghan claims that the Roman Catholic Church alone contains the fullness of truth and that the pope is the infallible head of all churches. </a:t>
            </a:r>
          </a:p>
        </p:txBody>
      </p:sp>
      <p:pic>
        <p:nvPicPr>
          <p:cNvPr id="733" name="proxy.duckduckgo.jpeg" descr="proxy.duckduckgo.jpeg"/>
          <p:cNvPicPr>
            <a:picLocks noChangeAspect="0"/>
          </p:cNvPicPr>
          <p:nvPr/>
        </p:nvPicPr>
        <p:blipFill>
          <a:blip r:embed="rId2">
            <a:extLst/>
          </a:blip>
          <a:stretch>
            <a:fillRect/>
          </a:stretch>
        </p:blipFill>
        <p:spPr>
          <a:xfrm>
            <a:off x="7259669" y="1295011"/>
            <a:ext cx="4711910" cy="6468543"/>
          </a:xfrm>
          <a:prstGeom prst="rect">
            <a:avLst/>
          </a:prstGeom>
        </p:spPr>
      </p:pic>
    </p:spTree>
  </p:cSld>
  <p:clrMapOvr>
    <a:masterClrMapping/>
  </p:clrMapOvr>
  <p:transition xmlns:p14="http://schemas.microsoft.com/office/powerpoint/2010/main" spd="med" advClick="1"/>
</p:sld>
</file>

<file path=ppt/slides/slide1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5" name="In spite of their false gospel and gross heresies, these men were promoted by Wimber as Spirit-filled men of God."/>
          <p:cNvSpPr txBox="1"/>
          <p:nvPr>
            <p:ph type="body" sz="half" idx="1"/>
          </p:nvPr>
        </p:nvSpPr>
        <p:spPr>
          <a:xfrm>
            <a:off x="908167" y="1181674"/>
            <a:ext cx="5731832" cy="8228452"/>
          </a:xfrm>
          <a:prstGeom prst="rect">
            <a:avLst/>
          </a:prstGeom>
        </p:spPr>
        <p:txBody>
          <a:bodyPr/>
          <a:lstStyle>
            <a:lvl1pPr>
              <a:defRPr b="1" sz="3400">
                <a:solidFill>
                  <a:srgbClr val="94E3FE"/>
                </a:solidFill>
                <a:latin typeface="Arial"/>
                <a:ea typeface="Arial"/>
                <a:cs typeface="Arial"/>
                <a:sym typeface="Arial"/>
              </a:defRPr>
            </a:lvl1pPr>
          </a:lstStyle>
          <a:p>
            <a:pPr/>
            <a:r>
              <a:t>In spite of their false gospel and gross heresies, these men were promoted by Wimber as Spirit-filled men of God.</a:t>
            </a:r>
          </a:p>
        </p:txBody>
      </p:sp>
      <p:pic>
        <p:nvPicPr>
          <p:cNvPr id="736" name="proxy.duckduckgo.jpeg" descr="proxy.duckduckgo.jpeg"/>
          <p:cNvPicPr>
            <a:picLocks noChangeAspect="0"/>
          </p:cNvPicPr>
          <p:nvPr/>
        </p:nvPicPr>
        <p:blipFill>
          <a:blip r:embed="rId2">
            <a:extLst/>
          </a:blip>
          <a:stretch>
            <a:fillRect/>
          </a:stretch>
        </p:blipFill>
        <p:spPr>
          <a:xfrm>
            <a:off x="8575053" y="787011"/>
            <a:ext cx="3802926" cy="5237121"/>
          </a:xfrm>
          <a:prstGeom prst="rect">
            <a:avLst/>
          </a:prstGeom>
        </p:spPr>
      </p:pic>
      <p:pic>
        <p:nvPicPr>
          <p:cNvPr id="737" name="indianapolis 1990 tom forrest 03.jpg" descr="indianapolis 1990 tom forrest 03.jpg"/>
          <p:cNvPicPr>
            <a:picLocks noChangeAspect="0"/>
          </p:cNvPicPr>
          <p:nvPr/>
        </p:nvPicPr>
        <p:blipFill>
          <a:blip r:embed="rId3">
            <a:extLst/>
          </a:blip>
          <a:stretch>
            <a:fillRect/>
          </a:stretch>
        </p:blipFill>
        <p:spPr>
          <a:xfrm>
            <a:off x="5659468" y="3869646"/>
            <a:ext cx="3767633" cy="5189308"/>
          </a:xfrm>
          <a:prstGeom prst="rect">
            <a:avLst/>
          </a:prstGeom>
        </p:spPr>
      </p:pic>
    </p:spTree>
  </p:cSld>
  <p:clrMapOvr>
    <a:masterClrMapping/>
  </p:clrMapOvr>
  <p:transition xmlns:p14="http://schemas.microsoft.com/office/powerpoint/2010/main" spd="med" advClick="1"/>
</p:sld>
</file>

<file path=ppt/slides/slide1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9" name="The following testimony of Wimber’s extreme ecumenism was given by Pastor John Goodwin, formerly with the Vineyard movement:"/>
          <p:cNvSpPr txBox="1"/>
          <p:nvPr>
            <p:ph type="body" sz="quarter" idx="1"/>
          </p:nvPr>
        </p:nvSpPr>
        <p:spPr>
          <a:xfrm>
            <a:off x="1140907" y="786486"/>
            <a:ext cx="7579015" cy="3063280"/>
          </a:xfrm>
          <a:prstGeom prst="rect">
            <a:avLst/>
          </a:prstGeom>
        </p:spPr>
        <p:txBody>
          <a:bodyPr/>
          <a:lstStyle>
            <a:lvl1pPr>
              <a:defRPr b="1" sz="3400">
                <a:solidFill>
                  <a:srgbClr val="94E3FE"/>
                </a:solidFill>
                <a:latin typeface="Arial"/>
                <a:ea typeface="Arial"/>
                <a:cs typeface="Arial"/>
                <a:sym typeface="Arial"/>
              </a:defRPr>
            </a:lvl1pPr>
          </a:lstStyle>
          <a:p>
            <a:pPr/>
            <a:r>
              <a:t>The following testimony of Wimber’s extreme ecumenism was given by Pastor John Goodwin, formerly with the Vineyard movement: </a:t>
            </a:r>
          </a:p>
        </p:txBody>
      </p:sp>
      <p:pic>
        <p:nvPicPr>
          <p:cNvPr id="740" name="proxy.duckduckgo.jpg" descr="proxy.duckduckgo.jpg"/>
          <p:cNvPicPr>
            <a:picLocks noChangeAspect="0"/>
          </p:cNvPicPr>
          <p:nvPr/>
        </p:nvPicPr>
        <p:blipFill>
          <a:blip r:embed="rId2">
            <a:extLst/>
          </a:blip>
          <a:stretch>
            <a:fillRect/>
          </a:stretch>
        </p:blipFill>
        <p:spPr>
          <a:xfrm>
            <a:off x="9305978" y="786486"/>
            <a:ext cx="3138657" cy="3063280"/>
          </a:xfrm>
          <a:prstGeom prst="rect">
            <a:avLst/>
          </a:prstGeom>
        </p:spPr>
      </p:pic>
      <p:sp>
        <p:nvSpPr>
          <p:cNvPr id="741" name="“Wimber is not only open to Roman Catholic doctrine but actively encourages the reunification of Protestants with the church of Rome. During the Vineyard pastors’ conference, he went so far as to ‘apologize’ to the Catholic church on behalf of all Protes"/>
          <p:cNvSpPr txBox="1"/>
          <p:nvPr/>
        </p:nvSpPr>
        <p:spPr>
          <a:xfrm>
            <a:off x="1140907" y="4462729"/>
            <a:ext cx="10369248" cy="467437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gn="l">
              <a:lnSpc>
                <a:spcPct val="110000"/>
              </a:lnSpc>
              <a:defRPr b="1" cap="none" sz="3400">
                <a:solidFill>
                  <a:srgbClr val="94E3FE"/>
                </a:solidFill>
                <a:latin typeface="Arial"/>
                <a:ea typeface="Arial"/>
                <a:cs typeface="Arial"/>
                <a:sym typeface="Arial"/>
              </a:defRPr>
            </a:pPr>
            <a:r>
              <a:t>“Wimber is not only open to Roman Catholic doctrine but actively encourages the reunification of Protestants with the church of Rome. During the Vineyard pastors’ conference, he went so far as to ‘apologize’ to the Catholic church on behalf of all Protestants” (John Wimber, </a:t>
            </a:r>
            <a:r>
              <a:rPr i="1"/>
              <a:t>Church Planting Seminar</a:t>
            </a:r>
            <a:r>
              <a:t>, audio tapes, 5 volumes, unedited, 1981).</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88"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89" name="Billy Graham with Oral Roberts at Oral Roberts University"/>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Billy Graham with Oral Roberts at Oral Roberts University</a:t>
            </a:r>
          </a:p>
        </p:txBody>
      </p:sp>
      <p:grpSp>
        <p:nvGrpSpPr>
          <p:cNvPr id="292" name="proxy.duckduckgo.jpg"/>
          <p:cNvGrpSpPr/>
          <p:nvPr/>
        </p:nvGrpSpPr>
        <p:grpSpPr>
          <a:xfrm>
            <a:off x="676925" y="520700"/>
            <a:ext cx="11650950" cy="7569200"/>
            <a:chOff x="0" y="0"/>
            <a:chExt cx="11650949" cy="7569200"/>
          </a:xfrm>
        </p:grpSpPr>
        <p:pic>
          <p:nvPicPr>
            <p:cNvPr id="291" name="proxy.duckduckgo.jpg" descr="proxy.duckduckgo.jpg"/>
            <p:cNvPicPr>
              <a:picLocks noChangeAspect="1"/>
            </p:cNvPicPr>
            <p:nvPr/>
          </p:nvPicPr>
          <p:blipFill>
            <a:blip r:embed="rId2">
              <a:extLst/>
            </a:blip>
            <a:srcRect l="7379" t="0" r="7379" b="0"/>
            <a:stretch>
              <a:fillRect/>
            </a:stretch>
          </p:blipFill>
          <p:spPr>
            <a:xfrm>
              <a:off x="76200" y="63500"/>
              <a:ext cx="11511250" cy="7429500"/>
            </a:xfrm>
            <a:prstGeom prst="rect">
              <a:avLst/>
            </a:prstGeom>
            <a:ln>
              <a:noFill/>
            </a:ln>
            <a:effectLst/>
          </p:spPr>
        </p:pic>
        <p:pic>
          <p:nvPicPr>
            <p:cNvPr id="290"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1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3" name="A Visit to the Vineyard Church, Anaheim, California…"/>
          <p:cNvSpPr txBox="1"/>
          <p:nvPr>
            <p:ph type="body" idx="1"/>
          </p:nvPr>
        </p:nvSpPr>
        <p:spPr>
          <a:xfrm>
            <a:off x="908167" y="1181674"/>
            <a:ext cx="6616962" cy="8228452"/>
          </a:xfrm>
          <a:prstGeom prst="rect">
            <a:avLst/>
          </a:prstGeom>
        </p:spPr>
        <p:txBody>
          <a:bodyPr/>
          <a:lstStyle/>
          <a:p>
            <a:pPr>
              <a:defRPr b="1" sz="3400">
                <a:solidFill>
                  <a:srgbClr val="FFFFFF"/>
                </a:solidFill>
                <a:latin typeface="Arial"/>
                <a:ea typeface="Arial"/>
                <a:cs typeface="Arial"/>
                <a:sym typeface="Arial"/>
              </a:defRPr>
            </a:pPr>
            <a:r>
              <a:t>A Visit to the Vineyard Church, Anaheim, California</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On August 31, 2003, I attended the Sunday morning service of the Anaheim Vineyard in order to publish an eyewitness report.</a:t>
            </a:r>
          </a:p>
        </p:txBody>
      </p:sp>
      <p:pic>
        <p:nvPicPr>
          <p:cNvPr id="744"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6" name="The dress was casual in the extreme. The people dressed as they would for a sporting event. Shorts were the rule."/>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dress was casual in the extreme. The people dressed as they would for a sporting event. Shorts were the rule.</a:t>
            </a:r>
          </a:p>
        </p:txBody>
      </p:sp>
      <p:pic>
        <p:nvPicPr>
          <p:cNvPr id="747"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9" name="The praise and worship segment of the service was led by a large rock style band consisting of a drummer, three or four guitars, a piano, a keyboardist (who also played saxophone and a wind midi), and several praise leaders. A large percentage of the peo"/>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praise and worship segment of the service was led by a large rock style band consisting of a drummer, three or four guitars, a piano, a keyboardist (who also played saxophone and a wind midi), and several praise leaders. A large percentage of the people participated enthusiastically in the worship service, many lifting their hands, some kneeling, most swaying to the music, some dancing.</a:t>
            </a:r>
          </a:p>
        </p:txBody>
      </p:sp>
      <p:pic>
        <p:nvPicPr>
          <p:cNvPr id="750"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2" name="During the prophecy segment, a few people, both men and women, gave personal prophecies or led in a song. One prophecy proclaimed, “The time will come when the taverns and the malls will be places of worship.”"/>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During the prophecy segment, a few people, both men and women, gave personal prophecies or led in a song. One prophecy proclaimed, “The time will come when the taverns and the malls will be places of worship.”</a:t>
            </a:r>
          </a:p>
        </p:txBody>
      </p:sp>
      <p:pic>
        <p:nvPicPr>
          <p:cNvPr id="753"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5" name="This is the type of prophecy that has often been made by those who believe that the coming of Christ will be preceded by a great revival accompanied by signs and wonders."/>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This is the type of prophecy that has often been made by those who believe that the coming of Christ will be preceded by a great revival accompanied by signs and wonders.</a:t>
            </a:r>
          </a:p>
        </p:txBody>
      </p:sp>
      <p:pic>
        <p:nvPicPr>
          <p:cNvPr id="756"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8" name="The preacher promoted contemplative prayer, which he described as lying back and floating “in the river of God’s peace.” He quoted St. John of the Cross, “It is in silence that we hear him.”"/>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preacher promoted contemplative prayer, which he described as lying back and floating “in the river of God’s peace.” He quoted St. John of the Cross, “It is in silence that we hear him.”</a:t>
            </a:r>
          </a:p>
        </p:txBody>
      </p:sp>
      <p:pic>
        <p:nvPicPr>
          <p:cNvPr id="759"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1" name="The Vineyard speaker recommended the writings of the late Thomas Merton, who was a Buddhist and also a Catholic monk. Merton spent the last twenty-seven years of his life in a Trappist monastery devoted to Mary (Abbey of Our Lady of Gethsemani in Kentuck"/>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Vineyard speaker recommended the writings of the late Thomas Merton, who was a Buddhist and also a Catholic monk. Merton spent the last twenty-seven years of his life in a Trappist monastery devoted to Mary (Abbey of Our Lady of Gethsemani in Kentucky) and promoted the integration of pagan practices such as Zen Buddhism with Christianity. </a:t>
            </a:r>
          </a:p>
        </p:txBody>
      </p:sp>
      <p:pic>
        <p:nvPicPr>
          <p:cNvPr id="762" name="proxy.duckduckgo.jpeg" descr="proxy.duckduckgo.jpeg"/>
          <p:cNvPicPr>
            <a:picLocks noChangeAspect="0"/>
          </p:cNvPicPr>
          <p:nvPr/>
        </p:nvPicPr>
        <p:blipFill>
          <a:blip r:embed="rId2">
            <a:extLst/>
          </a:blip>
          <a:stretch>
            <a:fillRect/>
          </a:stretch>
        </p:blipFill>
        <p:spPr>
          <a:xfrm>
            <a:off x="7806815" y="1348931"/>
            <a:ext cx="4020570" cy="5198071"/>
          </a:xfrm>
          <a:prstGeom prst="rect">
            <a:avLst/>
          </a:prstGeom>
        </p:spPr>
      </p:pic>
    </p:spTree>
  </p:cSld>
  <p:clrMapOvr>
    <a:masterClrMapping/>
  </p:clrMapOvr>
  <p:transition xmlns:p14="http://schemas.microsoft.com/office/powerpoint/2010/main" spd="med" advClick="1"/>
</p:sld>
</file>

<file path=ppt/slides/slide1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4" name="The titles of some of Merton’s books were “Zen and the Birds of the Appetite,” “The Way of Chuang Tzu,” and “Mystics and the Zen Masters.”"/>
          <p:cNvSpPr txBox="1"/>
          <p:nvPr>
            <p:ph type="body" idx="1"/>
          </p:nvPr>
        </p:nvSpPr>
        <p:spPr>
          <a:xfrm>
            <a:off x="730367" y="7752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titles of some of Merton’s books were “Zen and the Birds of the Appetite,” “The Way of Chuang Tzu,” and “Mystics and the Zen Masters.”</a:t>
            </a:r>
          </a:p>
        </p:txBody>
      </p:sp>
      <p:pic>
        <p:nvPicPr>
          <p:cNvPr id="765" name="proxy.duckduckgo.jpg" descr="proxy.duckduckgo.jpg"/>
          <p:cNvPicPr>
            <a:picLocks noChangeAspect="0"/>
          </p:cNvPicPr>
          <p:nvPr/>
        </p:nvPicPr>
        <p:blipFill>
          <a:blip r:embed="rId2">
            <a:extLst/>
          </a:blip>
          <a:stretch>
            <a:fillRect/>
          </a:stretch>
        </p:blipFill>
        <p:spPr>
          <a:xfrm>
            <a:off x="8196141" y="522454"/>
            <a:ext cx="4009382" cy="6094239"/>
          </a:xfrm>
          <a:prstGeom prst="rect">
            <a:avLst/>
          </a:prstGeom>
        </p:spPr>
      </p:pic>
      <p:pic>
        <p:nvPicPr>
          <p:cNvPr id="766" name="proxy.duckduckgo.jpg" descr="proxy.duckduckgo.jpg"/>
          <p:cNvPicPr>
            <a:picLocks noChangeAspect="0"/>
          </p:cNvPicPr>
          <p:nvPr/>
        </p:nvPicPr>
        <p:blipFill>
          <a:blip r:embed="rId3">
            <a:extLst/>
          </a:blip>
          <a:stretch>
            <a:fillRect/>
          </a:stretch>
        </p:blipFill>
        <p:spPr>
          <a:xfrm>
            <a:off x="4634271" y="3393396"/>
            <a:ext cx="3736258" cy="5793788"/>
          </a:xfrm>
          <a:prstGeom prst="rect">
            <a:avLst/>
          </a:prstGeom>
        </p:spPr>
      </p:pic>
      <p:pic>
        <p:nvPicPr>
          <p:cNvPr id="767" name="proxy.duckduckgo.jpg" descr="proxy.duckduckgo.jpg"/>
          <p:cNvPicPr>
            <a:picLocks noChangeAspect="0"/>
          </p:cNvPicPr>
          <p:nvPr/>
        </p:nvPicPr>
        <p:blipFill>
          <a:blip r:embed="rId4">
            <a:extLst/>
          </a:blip>
          <a:stretch>
            <a:fillRect/>
          </a:stretch>
        </p:blipFill>
        <p:spPr>
          <a:xfrm>
            <a:off x="1117694" y="4038701"/>
            <a:ext cx="3505508" cy="5366778"/>
          </a:xfrm>
          <a:prstGeom prst="rect">
            <a:avLst/>
          </a:prstGeom>
        </p:spPr>
      </p:pic>
      <p:pic>
        <p:nvPicPr>
          <p:cNvPr id="768" name="proxy.duckduckgo.jpg" descr="proxy.duckduckgo.jpg"/>
          <p:cNvPicPr>
            <a:picLocks noChangeAspect="0"/>
          </p:cNvPicPr>
          <p:nvPr/>
        </p:nvPicPr>
        <p:blipFill>
          <a:blip r:embed="rId5">
            <a:extLst/>
          </a:blip>
          <a:stretch>
            <a:fillRect/>
          </a:stretch>
        </p:blipFill>
        <p:spPr>
          <a:xfrm>
            <a:off x="9015389" y="3980055"/>
            <a:ext cx="3583413" cy="5484069"/>
          </a:xfrm>
          <a:prstGeom prst="rect">
            <a:avLst/>
          </a:prstGeom>
        </p:spPr>
      </p:pic>
    </p:spTree>
  </p:cSld>
  <p:clrMapOvr>
    <a:masterClrMapping/>
  </p:clrMapOvr>
  <p:transition xmlns:p14="http://schemas.microsoft.com/office/powerpoint/2010/main" spd="med" advClick="1"/>
</p:sld>
</file>

<file path=ppt/slides/slide1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0" name="For three years, Merton lived as a complete hermit."/>
          <p:cNvSpPr txBox="1"/>
          <p:nvPr>
            <p:ph type="body" sz="half" idx="1"/>
          </p:nvPr>
        </p:nvSpPr>
        <p:spPr>
          <a:xfrm>
            <a:off x="908167" y="1181674"/>
            <a:ext cx="4312309" cy="8340966"/>
          </a:xfrm>
          <a:prstGeom prst="rect">
            <a:avLst/>
          </a:prstGeom>
        </p:spPr>
        <p:txBody>
          <a:bodyPr/>
          <a:lstStyle>
            <a:lvl1pPr>
              <a:defRPr b="1" sz="3400">
                <a:solidFill>
                  <a:srgbClr val="94E3FE"/>
                </a:solidFill>
                <a:latin typeface="Arial"/>
                <a:ea typeface="Arial"/>
                <a:cs typeface="Arial"/>
                <a:sym typeface="Arial"/>
              </a:defRPr>
            </a:lvl1pPr>
          </a:lstStyle>
          <a:p>
            <a:pPr/>
            <a:r>
              <a:t>For three years, Merton lived as a complete hermit.</a:t>
            </a:r>
          </a:p>
        </p:txBody>
      </p:sp>
      <p:pic>
        <p:nvPicPr>
          <p:cNvPr id="771" name="proxy.duckduckgo.jpg" descr="proxy.duckduckgo.jpg"/>
          <p:cNvPicPr>
            <a:picLocks noChangeAspect="0"/>
          </p:cNvPicPr>
          <p:nvPr/>
        </p:nvPicPr>
        <p:blipFill>
          <a:blip r:embed="rId2">
            <a:extLst/>
          </a:blip>
          <a:stretch>
            <a:fillRect/>
          </a:stretch>
        </p:blipFill>
        <p:spPr>
          <a:xfrm>
            <a:off x="5380571" y="1310694"/>
            <a:ext cx="6828033" cy="5629557"/>
          </a:xfrm>
          <a:prstGeom prst="rect">
            <a:avLst/>
          </a:prstGeom>
        </p:spPr>
      </p:pic>
      <p:sp>
        <p:nvSpPr>
          <p:cNvPr id="772" name="Thomas Merton’s hermit room"/>
          <p:cNvSpPr txBox="1"/>
          <p:nvPr/>
        </p:nvSpPr>
        <p:spPr>
          <a:xfrm>
            <a:off x="6115589" y="7132786"/>
            <a:ext cx="5357997"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Thomas Merton’s hermit room</a:t>
            </a:r>
          </a:p>
        </p:txBody>
      </p:sp>
    </p:spTree>
  </p:cSld>
  <p:clrMapOvr>
    <a:masterClrMapping/>
  </p:clrMapOvr>
  <p:transition xmlns:p14="http://schemas.microsoft.com/office/powerpoint/2010/main" spd="med" advClick="1"/>
</p:sld>
</file>

<file path=ppt/slides/slide1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4" name="One of the last acts of Merton’s life was to worship in the presence of ancient Buddhist statues on the coast of Sri Lanka."/>
          <p:cNvSpPr txBox="1"/>
          <p:nvPr>
            <p:ph type="body" sz="half" idx="1"/>
          </p:nvPr>
        </p:nvSpPr>
        <p:spPr>
          <a:xfrm>
            <a:off x="908167" y="1181674"/>
            <a:ext cx="4865652" cy="8162372"/>
          </a:xfrm>
          <a:prstGeom prst="rect">
            <a:avLst/>
          </a:prstGeom>
        </p:spPr>
        <p:txBody>
          <a:bodyPr/>
          <a:lstStyle>
            <a:lvl1pPr>
              <a:defRPr b="1" sz="3400">
                <a:solidFill>
                  <a:srgbClr val="94E3FE"/>
                </a:solidFill>
                <a:latin typeface="Arial"/>
                <a:ea typeface="Arial"/>
                <a:cs typeface="Arial"/>
                <a:sym typeface="Arial"/>
              </a:defRPr>
            </a:lvl1pPr>
          </a:lstStyle>
          <a:p>
            <a:pPr/>
            <a:r>
              <a:t>One of the last acts of Merton’s life was to worship in the presence of ancient Buddhist statues on the coast of Sri Lanka.</a:t>
            </a:r>
          </a:p>
        </p:txBody>
      </p:sp>
      <p:pic>
        <p:nvPicPr>
          <p:cNvPr id="775" name="proxy.duckduckgo.jpg" descr="proxy.duckduckgo.jpg"/>
          <p:cNvPicPr>
            <a:picLocks noChangeAspect="0"/>
          </p:cNvPicPr>
          <p:nvPr/>
        </p:nvPicPr>
        <p:blipFill>
          <a:blip r:embed="rId2">
            <a:extLst/>
          </a:blip>
          <a:stretch>
            <a:fillRect/>
          </a:stretch>
        </p:blipFill>
        <p:spPr>
          <a:xfrm>
            <a:off x="6450676" y="1310694"/>
            <a:ext cx="5426368" cy="5667711"/>
          </a:xfrm>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9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96" name="Billy Graham on Oral Roberts’ television program, 1980"/>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Billy Graham on Oral Roberts’ television program, 1980</a:t>
            </a:r>
          </a:p>
        </p:txBody>
      </p:sp>
      <p:grpSp>
        <p:nvGrpSpPr>
          <p:cNvPr id="299" name="proxy.duckduckgo.jpg"/>
          <p:cNvGrpSpPr/>
          <p:nvPr/>
        </p:nvGrpSpPr>
        <p:grpSpPr>
          <a:xfrm>
            <a:off x="994524" y="891976"/>
            <a:ext cx="11015752" cy="7039981"/>
            <a:chOff x="0" y="0"/>
            <a:chExt cx="11015751" cy="7039980"/>
          </a:xfrm>
        </p:grpSpPr>
        <p:pic>
          <p:nvPicPr>
            <p:cNvPr id="298" name="proxy.duckduckgo.jpg" descr="proxy.duckduckgo.jpg"/>
            <p:cNvPicPr>
              <a:picLocks noChangeAspect="1"/>
            </p:cNvPicPr>
            <p:nvPr/>
          </p:nvPicPr>
          <p:blipFill>
            <a:blip r:embed="rId2">
              <a:extLst/>
            </a:blip>
            <a:srcRect l="6951" t="6706" r="6951" b="6706"/>
            <a:stretch>
              <a:fillRect/>
            </a:stretch>
          </p:blipFill>
          <p:spPr>
            <a:xfrm>
              <a:off x="76200" y="63500"/>
              <a:ext cx="10876052" cy="6900281"/>
            </a:xfrm>
            <a:prstGeom prst="rect">
              <a:avLst/>
            </a:prstGeom>
            <a:ln>
              <a:noFill/>
            </a:ln>
            <a:effectLst/>
          </p:spPr>
        </p:pic>
        <p:pic>
          <p:nvPicPr>
            <p:cNvPr id="297" name="proxy.duckduckgo.jpg" descr="proxy.duckduckgo.jpg"/>
            <p:cNvPicPr>
              <a:picLocks noChangeAspect="0"/>
            </p:cNvPicPr>
            <p:nvPr/>
          </p:nvPicPr>
          <p:blipFill>
            <a:blip r:embed="rId3">
              <a:extLst/>
            </a:blip>
            <a:stretch>
              <a:fillRect/>
            </a:stretch>
          </p:blipFill>
          <p:spPr>
            <a:xfrm>
              <a:off x="-1" y="0"/>
              <a:ext cx="11015753" cy="7039981"/>
            </a:xfrm>
            <a:prstGeom prst="rect">
              <a:avLst/>
            </a:prstGeom>
            <a:effectLst/>
          </p:spPr>
        </p:pic>
      </p:grpSp>
    </p:spTree>
  </p:cSld>
  <p:clrMapOvr>
    <a:masterClrMapping/>
  </p:clrMapOvr>
  <p:transition xmlns:p14="http://schemas.microsoft.com/office/powerpoint/2010/main" spd="med" advClick="1"/>
</p:sld>
</file>

<file path=ppt/slides/slide1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7" name="Through contemplative practices, Merton communed with demons masquerading as angels.…"/>
          <p:cNvSpPr txBox="1"/>
          <p:nvPr>
            <p:ph type="body" idx="1"/>
          </p:nvPr>
        </p:nvSpPr>
        <p:spPr>
          <a:xfrm>
            <a:off x="908167" y="1181674"/>
            <a:ext cx="6616962" cy="8228452"/>
          </a:xfrm>
          <a:prstGeom prst="rect">
            <a:avLst/>
          </a:prstGeom>
        </p:spPr>
        <p:txBody>
          <a:bodyPr/>
          <a:lstStyle/>
          <a:p>
            <a:pPr>
              <a:defRPr b="1" sz="3400">
                <a:solidFill>
                  <a:srgbClr val="94E3FE"/>
                </a:solidFill>
                <a:latin typeface="Arial"/>
                <a:ea typeface="Arial"/>
                <a:cs typeface="Arial"/>
                <a:sym typeface="Arial"/>
              </a:defRPr>
            </a:pPr>
            <a:r>
              <a:t>Through contemplative practices, Merton communed with demons masquerading as angels.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His writings have been instrumental in many evangelicals journeying to Catholicism and beyond. Evangelical author Sue Monk Kidd journeyed from Southern Baptist Sunday School teacher to goddess worship through Merton’s influence.</a:t>
            </a:r>
          </a:p>
        </p:txBody>
      </p:sp>
      <p:pic>
        <p:nvPicPr>
          <p:cNvPr id="778" name="proxy.duckduckgo.jpg" descr="proxy.duckduckgo.jpg"/>
          <p:cNvPicPr>
            <a:picLocks noChangeAspect="0"/>
          </p:cNvPicPr>
          <p:nvPr/>
        </p:nvPicPr>
        <p:blipFill>
          <a:blip r:embed="rId2">
            <a:extLst/>
          </a:blip>
          <a:stretch>
            <a:fillRect/>
          </a:stretch>
        </p:blipFill>
        <p:spPr>
          <a:xfrm>
            <a:off x="8059297" y="1297218"/>
            <a:ext cx="4020570" cy="6099112"/>
          </a:xfrm>
          <a:prstGeom prst="rect">
            <a:avLst/>
          </a:prstGeom>
        </p:spPr>
      </p:pic>
    </p:spTree>
  </p:cSld>
  <p:clrMapOvr>
    <a:masterClrMapping/>
  </p:clrMapOvr>
  <p:transition xmlns:p14="http://schemas.microsoft.com/office/powerpoint/2010/main" spd="med" advClick="1"/>
</p:sld>
</file>

<file path=ppt/slides/slide1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0" name="The Vineyard speaker described personal revelations that he has allegedly received from God. He claimed that on one occasion Jesus said to him, “Come away, my beloved,” and he obeyed by moving to a Catholic monastery for some days."/>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Vineyard speaker described personal revelations that he has allegedly received from God. He claimed that on one occasion Jesus said to him, “Come away, my beloved,” and he obeyed by moving to a Catholic monastery for some days.</a:t>
            </a:r>
          </a:p>
        </p:txBody>
      </p:sp>
      <p:pic>
        <p:nvPicPr>
          <p:cNvPr id="781"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3" name="The Vineyard pastor used several Catholic “saints” as examples of the benefit of contemplative prayer, and there was no warning whatsoever about their false gospel, their blasphemous prayers to Mary, or any other error. In fact, he recommended that his l"/>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The Vineyard pastor used several Catholic “saints” as examples of the benefit of contemplative prayer, and there was no warning whatsoever about their false gospel, their blasphemous prayers to Mary, or any other error. In fact, he recommended that his listeners “read the lives of the saints.”</a:t>
            </a:r>
          </a:p>
        </p:txBody>
      </p:sp>
      <p:pic>
        <p:nvPicPr>
          <p:cNvPr id="784"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6" name="After the sermon, the Vineyard speaker gave an invitation for the people to come forward to receive personal ministry by the workers."/>
          <p:cNvSpPr txBox="1"/>
          <p:nvPr>
            <p:ph type="body" idx="1"/>
          </p:nvPr>
        </p:nvSpPr>
        <p:spPr>
          <a:xfrm>
            <a:off x="908167" y="11816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After the sermon, the Vineyard speaker gave an invitation for the people to come forward to receive personal ministry by the workers. </a:t>
            </a:r>
          </a:p>
        </p:txBody>
      </p:sp>
      <p:pic>
        <p:nvPicPr>
          <p:cNvPr id="787"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9" name="He first led the congregation in repeating silently to themselves, “Jesus, Son of David, have mercy on me.”…"/>
          <p:cNvSpPr txBox="1"/>
          <p:nvPr>
            <p:ph type="body" idx="1"/>
          </p:nvPr>
        </p:nvSpPr>
        <p:spPr>
          <a:xfrm>
            <a:off x="908167" y="1181674"/>
            <a:ext cx="6616962" cy="8228452"/>
          </a:xfrm>
          <a:prstGeom prst="rect">
            <a:avLst/>
          </a:prstGeom>
        </p:spPr>
        <p:txBody>
          <a:bodyPr/>
          <a:lstStyle/>
          <a:p>
            <a:pPr>
              <a:defRPr b="1" sz="3400">
                <a:solidFill>
                  <a:srgbClr val="94E3FE"/>
                </a:solidFill>
                <a:latin typeface="Arial"/>
                <a:ea typeface="Arial"/>
                <a:cs typeface="Arial"/>
                <a:sym typeface="Arial"/>
              </a:defRPr>
            </a:pPr>
            <a:r>
              <a:t>He first led the congregation in repeating silently to themselves, “Jesus, Son of David, have mercy on me.”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This vain repetition is a type of contemplative prayer.</a:t>
            </a:r>
          </a:p>
        </p:txBody>
      </p:sp>
      <p:pic>
        <p:nvPicPr>
          <p:cNvPr id="790"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1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2"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793"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No one represented a more radical, unscriptural, wild-eyed brand of Pentecostalism than Oral Roberts, with his false claim of healing, his false prophecies and visions, his false tongues, and his Seed-Faith prosperity gospel."/>
          <p:cNvSpPr txBox="1"/>
          <p:nvPr>
            <p:ph type="body" sz="half" idx="1"/>
          </p:nvPr>
        </p:nvSpPr>
        <p:spPr>
          <a:xfrm>
            <a:off x="755767" y="815309"/>
            <a:ext cx="5084330" cy="8148382"/>
          </a:xfrm>
          <a:prstGeom prst="rect">
            <a:avLst/>
          </a:prstGeom>
        </p:spPr>
        <p:txBody>
          <a:bodyPr/>
          <a:lstStyle>
            <a:lvl1pPr>
              <a:defRPr b="1" sz="3400">
                <a:solidFill>
                  <a:srgbClr val="94E3FE"/>
                </a:solidFill>
                <a:latin typeface="Arial"/>
                <a:ea typeface="Arial"/>
                <a:cs typeface="Arial"/>
                <a:sym typeface="Arial"/>
              </a:defRPr>
            </a:lvl1pPr>
          </a:lstStyle>
          <a:p>
            <a:pPr/>
            <a:r>
              <a:t>No one represented a more radical, unscriptural, wild-eyed brand of Pentecostalism than Oral Roberts, with his false claim of healing, his false prophecies and visions, his false tongues, and his Seed-Faith prosperity gospel.</a:t>
            </a:r>
          </a:p>
        </p:txBody>
      </p:sp>
      <p:pic>
        <p:nvPicPr>
          <p:cNvPr id="302" name="proxy.duckduckgo.jpg" descr="proxy.duckduckgo.jpg"/>
          <p:cNvPicPr>
            <a:picLocks noChangeAspect="0"/>
          </p:cNvPicPr>
          <p:nvPr/>
        </p:nvPicPr>
        <p:blipFill>
          <a:blip r:embed="rId2">
            <a:extLst/>
          </a:blip>
          <a:stretch>
            <a:fillRect/>
          </a:stretch>
        </p:blipFill>
        <p:spPr>
          <a:xfrm>
            <a:off x="7413194" y="701094"/>
            <a:ext cx="4807812" cy="4652473"/>
          </a:xfrm>
          <a:prstGeom prst="rect">
            <a:avLst/>
          </a:prstGeom>
        </p:spPr>
      </p:pic>
      <p:pic>
        <p:nvPicPr>
          <p:cNvPr id="303" name="proxy.duckduckgo.jpg" descr="proxy.duckduckgo.jpg"/>
          <p:cNvPicPr>
            <a:picLocks noChangeAspect="0"/>
          </p:cNvPicPr>
          <p:nvPr/>
        </p:nvPicPr>
        <p:blipFill>
          <a:blip r:embed="rId3">
            <a:extLst/>
          </a:blip>
          <a:stretch>
            <a:fillRect/>
          </a:stretch>
        </p:blipFill>
        <p:spPr>
          <a:xfrm>
            <a:off x="5958222" y="3721377"/>
            <a:ext cx="2899126" cy="4837466"/>
          </a:xfrm>
          <a:prstGeom prst="rect">
            <a:avLst/>
          </a:prstGeom>
        </p:spPr>
      </p:pic>
      <p:pic>
        <p:nvPicPr>
          <p:cNvPr id="304" name="proxy.duckduckgo.jpg" descr="proxy.duckduckgo.jpg"/>
          <p:cNvPicPr>
            <a:picLocks noChangeAspect="0"/>
          </p:cNvPicPr>
          <p:nvPr/>
        </p:nvPicPr>
        <p:blipFill>
          <a:blip r:embed="rId4">
            <a:extLst/>
          </a:blip>
          <a:stretch>
            <a:fillRect/>
          </a:stretch>
        </p:blipFill>
        <p:spPr>
          <a:xfrm rot="21185841">
            <a:off x="9244094" y="4626673"/>
            <a:ext cx="3022070" cy="4652473"/>
          </a:xfrm>
          <a:prstGeom prst="rect">
            <a:avLst/>
          </a:prstGeom>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By the 1970s, the attitude within evangelicalism had changed dramatically."/>
          <p:cNvSpPr txBox="1"/>
          <p:nvPr>
            <p:ph type="body" sz="half" idx="1"/>
          </p:nvPr>
        </p:nvSpPr>
        <p:spPr>
          <a:xfrm>
            <a:off x="882767" y="1063058"/>
            <a:ext cx="5306183" cy="8519858"/>
          </a:xfrm>
          <a:prstGeom prst="rect">
            <a:avLst/>
          </a:prstGeom>
        </p:spPr>
        <p:txBody>
          <a:bodyPr/>
          <a:lstStyle>
            <a:lvl1pPr>
              <a:defRPr b="1" sz="3400">
                <a:solidFill>
                  <a:srgbClr val="94E3FE"/>
                </a:solidFill>
                <a:latin typeface="Arial"/>
                <a:ea typeface="Arial"/>
                <a:cs typeface="Arial"/>
                <a:sym typeface="Arial"/>
              </a:defRPr>
            </a:lvl1pPr>
          </a:lstStyle>
          <a:p>
            <a:pPr/>
            <a:r>
              <a:t>By the 1970s, the attitude within evangelicalism had changed dramatically. </a:t>
            </a:r>
          </a:p>
        </p:txBody>
      </p:sp>
      <p:pic>
        <p:nvPicPr>
          <p:cNvPr id="307" name="proxy.duckduckgo.jpg" descr="proxy.duckduckgo.jpg"/>
          <p:cNvPicPr>
            <a:picLocks noChangeAspect="0"/>
          </p:cNvPicPr>
          <p:nvPr/>
        </p:nvPicPr>
        <p:blipFill>
          <a:blip r:embed="rId2">
            <a:extLst/>
          </a:blip>
          <a:stretch>
            <a:fillRect/>
          </a:stretch>
        </p:blipFill>
        <p:spPr>
          <a:xfrm>
            <a:off x="6091110" y="1158294"/>
            <a:ext cx="5897129" cy="4663317"/>
          </a:xfrm>
          <a:prstGeom prst="rect">
            <a:avLst/>
          </a:prstGeom>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In March 1972, Christianity Today observed:…"/>
          <p:cNvSpPr txBox="1"/>
          <p:nvPr>
            <p:ph type="body" idx="1"/>
          </p:nvPr>
        </p:nvSpPr>
        <p:spPr>
          <a:xfrm>
            <a:off x="857367" y="788470"/>
            <a:ext cx="8209026" cy="8202060"/>
          </a:xfrm>
          <a:prstGeom prst="rect">
            <a:avLst/>
          </a:prstGeom>
        </p:spPr>
        <p:txBody>
          <a:bodyPr/>
          <a:lstStyle/>
          <a:p>
            <a:pPr>
              <a:defRPr b="1" sz="3400">
                <a:solidFill>
                  <a:srgbClr val="94E3FE"/>
                </a:solidFill>
                <a:latin typeface="Arial"/>
                <a:ea typeface="Arial"/>
                <a:cs typeface="Arial"/>
                <a:sym typeface="Arial"/>
              </a:defRPr>
            </a:pPr>
            <a:r>
              <a:t>In March 1972, </a:t>
            </a:r>
            <a:r>
              <a:rPr i="1"/>
              <a:t>Christianity Today</a:t>
            </a:r>
            <a:r>
              <a:t> observed: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 NEW ERA OF THE SPIRIT HAS BEGUN. The charismatic experience moves Christians far beyond </a:t>
            </a:r>
            <a:r>
              <a:rPr i="1"/>
              <a:t>glossalalia</a:t>
            </a:r>
            <a:r>
              <a:t> [tongues speaking]. ... There is light on the horizon. An evangelical renaissance is becoming visible along the Christian highway, from the frontiers of the sects to the high places of the Roman Catholic communion. This appears to be one of the most strategic moments in the church’s history.”</a:t>
            </a:r>
          </a:p>
        </p:txBody>
      </p:sp>
      <p:pic>
        <p:nvPicPr>
          <p:cNvPr id="310" name="proxy.duckduckgo.jpg" descr="proxy.duckduckgo.jpg"/>
          <p:cNvPicPr>
            <a:picLocks noChangeAspect="0"/>
          </p:cNvPicPr>
          <p:nvPr/>
        </p:nvPicPr>
        <p:blipFill>
          <a:blip r:embed="rId2">
            <a:extLst/>
          </a:blip>
          <a:stretch>
            <a:fillRect/>
          </a:stretch>
        </p:blipFill>
        <p:spPr>
          <a:xfrm>
            <a:off x="8953951" y="726858"/>
            <a:ext cx="3190855" cy="4363506"/>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2" name="The editors of Christianity Today were correct in seeing a strategic movement blossoming, but they were wrong in believing that this movement is of God. The Charismatic movement is a movement of the one-world church."/>
          <p:cNvSpPr txBox="1"/>
          <p:nvPr>
            <p:ph type="body" idx="1"/>
          </p:nvPr>
        </p:nvSpPr>
        <p:spPr>
          <a:xfrm>
            <a:off x="882767" y="1063058"/>
            <a:ext cx="7483439" cy="8214462"/>
          </a:xfrm>
          <a:prstGeom prst="rect">
            <a:avLst/>
          </a:prstGeom>
        </p:spPr>
        <p:txBody>
          <a:bodyPr/>
          <a:lstStyle/>
          <a:p>
            <a:pPr>
              <a:defRPr b="1" sz="3400">
                <a:solidFill>
                  <a:srgbClr val="94E3FE"/>
                </a:solidFill>
                <a:latin typeface="Arial"/>
                <a:ea typeface="Arial"/>
                <a:cs typeface="Arial"/>
                <a:sym typeface="Arial"/>
              </a:defRPr>
            </a:pPr>
            <a:r>
              <a:t>The editors of </a:t>
            </a:r>
            <a:r>
              <a:rPr i="1"/>
              <a:t>Christianity Today</a:t>
            </a:r>
            <a:r>
              <a:t> were correct in seeing a strategic movement blossoming, but they were wrong in believing that this movement is of God. The Charismatic movement is a movement of the one-world church.</a:t>
            </a:r>
          </a:p>
        </p:txBody>
      </p:sp>
      <p:pic>
        <p:nvPicPr>
          <p:cNvPr id="313" name="proxy.duckduckgo.jpg" descr="proxy.duckduckgo.jpg"/>
          <p:cNvPicPr>
            <a:picLocks noChangeAspect="0"/>
          </p:cNvPicPr>
          <p:nvPr/>
        </p:nvPicPr>
        <p:blipFill>
          <a:blip r:embed="rId2">
            <a:extLst/>
          </a:blip>
          <a:stretch>
            <a:fillRect/>
          </a:stretch>
        </p:blipFill>
        <p:spPr>
          <a:xfrm>
            <a:off x="8953951" y="726858"/>
            <a:ext cx="3190855" cy="4363506"/>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By the 1970s, “the majority of younger evangelicals in the Church of England were charismatic” (Iain Murray, Evangelicalism Divided, p. 135)."/>
          <p:cNvSpPr txBox="1"/>
          <p:nvPr>
            <p:ph type="body" sz="half" idx="1"/>
          </p:nvPr>
        </p:nvSpPr>
        <p:spPr>
          <a:xfrm>
            <a:off x="882767" y="1063058"/>
            <a:ext cx="5027974" cy="7652884"/>
          </a:xfrm>
          <a:prstGeom prst="rect">
            <a:avLst/>
          </a:prstGeom>
        </p:spPr>
        <p:txBody>
          <a:bodyPr/>
          <a:lstStyle/>
          <a:p>
            <a:pPr>
              <a:defRPr b="1" sz="3400">
                <a:solidFill>
                  <a:srgbClr val="94E3FE"/>
                </a:solidFill>
                <a:latin typeface="Arial"/>
                <a:ea typeface="Arial"/>
                <a:cs typeface="Arial"/>
                <a:sym typeface="Arial"/>
              </a:defRPr>
            </a:pPr>
            <a:r>
              <a:t>By the 1970s, “the majority of younger evangelicals in the Church of England were charismatic” (Iain Murray, </a:t>
            </a:r>
            <a:r>
              <a:rPr i="1"/>
              <a:t>Evangelicalism Divided</a:t>
            </a:r>
            <a:r>
              <a:t>, p. 135). </a:t>
            </a:r>
          </a:p>
        </p:txBody>
      </p:sp>
      <p:pic>
        <p:nvPicPr>
          <p:cNvPr id="316" name="proxy.duckduckgo.jpg" descr="proxy.duckduckgo.jpg"/>
          <p:cNvPicPr>
            <a:picLocks noChangeAspect="0"/>
          </p:cNvPicPr>
          <p:nvPr/>
        </p:nvPicPr>
        <p:blipFill>
          <a:blip r:embed="rId2">
            <a:extLst/>
          </a:blip>
          <a:stretch>
            <a:fillRect/>
          </a:stretch>
        </p:blipFill>
        <p:spPr>
          <a:xfrm>
            <a:off x="6232185" y="1082094"/>
            <a:ext cx="5988821" cy="4467745"/>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By 1987, the Evangelical Times in England observed “that a large--some would say the greater--part of the evangelical world is in some measure influenced by the various branches of the charismatic scene.”"/>
          <p:cNvSpPr txBox="1"/>
          <p:nvPr>
            <p:ph type="body" sz="half" idx="1"/>
          </p:nvPr>
        </p:nvSpPr>
        <p:spPr>
          <a:xfrm>
            <a:off x="882767" y="1063058"/>
            <a:ext cx="5532203" cy="6976311"/>
          </a:xfrm>
          <a:prstGeom prst="rect">
            <a:avLst/>
          </a:prstGeom>
        </p:spPr>
        <p:txBody>
          <a:bodyPr/>
          <a:lstStyle/>
          <a:p>
            <a:pPr>
              <a:defRPr b="1" sz="3400">
                <a:solidFill>
                  <a:srgbClr val="94E3FE"/>
                </a:solidFill>
                <a:latin typeface="Arial"/>
                <a:ea typeface="Arial"/>
                <a:cs typeface="Arial"/>
                <a:sym typeface="Arial"/>
              </a:defRPr>
            </a:pPr>
            <a:r>
              <a:t>By 1987, the </a:t>
            </a:r>
            <a:r>
              <a:rPr i="1"/>
              <a:t>Evangelical Times</a:t>
            </a:r>
            <a:r>
              <a:t> in England observed “that a large--some would say the greater--part of the evangelical world is in some measure influenced by the various branches of the charismatic scene.” </a:t>
            </a:r>
          </a:p>
        </p:txBody>
      </p:sp>
      <p:pic>
        <p:nvPicPr>
          <p:cNvPr id="319" name="proxy.duckduckgo.jpeg" descr="proxy.duckduckgo.jpeg"/>
          <p:cNvPicPr>
            <a:picLocks noChangeAspect="0"/>
          </p:cNvPicPr>
          <p:nvPr/>
        </p:nvPicPr>
        <p:blipFill>
          <a:blip r:embed="rId2">
            <a:extLst/>
          </a:blip>
          <a:stretch>
            <a:fillRect/>
          </a:stretch>
        </p:blipFill>
        <p:spPr>
          <a:xfrm>
            <a:off x="6946913" y="1132894"/>
            <a:ext cx="5299493" cy="5120599"/>
          </a:xfrm>
          <a:prstGeom prst="rect">
            <a:avLst/>
          </a:prstGeom>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By 1999, the British Evangelical Alliance included Pentecostals at every level of leadership, and “no group on the council is opposed to the Pentecostal position” (Renewal, March 1999)."/>
          <p:cNvSpPr txBox="1"/>
          <p:nvPr>
            <p:ph type="body" sz="half" idx="1"/>
          </p:nvPr>
        </p:nvSpPr>
        <p:spPr>
          <a:xfrm>
            <a:off x="882767" y="1063058"/>
            <a:ext cx="5242981" cy="8121891"/>
          </a:xfrm>
          <a:prstGeom prst="rect">
            <a:avLst/>
          </a:prstGeom>
        </p:spPr>
        <p:txBody>
          <a:bodyPr/>
          <a:lstStyle/>
          <a:p>
            <a:pPr>
              <a:defRPr b="1" sz="3400">
                <a:solidFill>
                  <a:srgbClr val="94E3FE"/>
                </a:solidFill>
                <a:latin typeface="Arial"/>
                <a:ea typeface="Arial"/>
                <a:cs typeface="Arial"/>
                <a:sym typeface="Arial"/>
              </a:defRPr>
            </a:pPr>
            <a:r>
              <a:t>By 1999, the British Evangelical Alliance included Pentecostals at every level of leadership, and “no group on the council is opposed to the Pentecostal position” (</a:t>
            </a:r>
            <a:r>
              <a:rPr i="1"/>
              <a:t>Renewal</a:t>
            </a:r>
            <a:r>
              <a:t>, March 1999).</a:t>
            </a:r>
          </a:p>
        </p:txBody>
      </p:sp>
      <p:pic>
        <p:nvPicPr>
          <p:cNvPr id="322" name="proxy.duckduckgo.jpg" descr="proxy.duckduckgo.jpg"/>
          <p:cNvPicPr>
            <a:picLocks noChangeAspect="0"/>
          </p:cNvPicPr>
          <p:nvPr/>
        </p:nvPicPr>
        <p:blipFill>
          <a:blip r:embed="rId2">
            <a:extLst/>
          </a:blip>
          <a:stretch>
            <a:fillRect/>
          </a:stretch>
        </p:blipFill>
        <p:spPr>
          <a:xfrm>
            <a:off x="6647232" y="1082094"/>
            <a:ext cx="5345174" cy="5164093"/>
          </a:xfrm>
          <a:prstGeom prst="rect">
            <a:avLst/>
          </a:prstGeom>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In the United States, by 1992, 80% of the membership of the National Association of Evangelicals was Pentecostal, up from 62% in 1987, and the president of the NAE, Don Argue, belonged to the Assemblies of God."/>
          <p:cNvSpPr txBox="1"/>
          <p:nvPr>
            <p:ph type="body" sz="half" idx="1"/>
          </p:nvPr>
        </p:nvSpPr>
        <p:spPr>
          <a:xfrm>
            <a:off x="882767" y="1063058"/>
            <a:ext cx="6072549" cy="8325290"/>
          </a:xfrm>
          <a:prstGeom prst="rect">
            <a:avLst/>
          </a:prstGeom>
        </p:spPr>
        <p:txBody>
          <a:bodyPr/>
          <a:lstStyle>
            <a:lvl1pPr>
              <a:defRPr b="1" sz="3400">
                <a:solidFill>
                  <a:srgbClr val="94E3FE"/>
                </a:solidFill>
                <a:latin typeface="Arial"/>
                <a:ea typeface="Arial"/>
                <a:cs typeface="Arial"/>
                <a:sym typeface="Arial"/>
              </a:defRPr>
            </a:lvl1pPr>
          </a:lstStyle>
          <a:p>
            <a:pPr/>
            <a:r>
              <a:t>In the United States, by 1992, 80% of the membership of the National Association of Evangelicals was Pentecostal, up from 62% in 1987, and the president of the NAE, Don Argue, belonged to the Assemblies of God.</a:t>
            </a:r>
          </a:p>
        </p:txBody>
      </p:sp>
      <p:pic>
        <p:nvPicPr>
          <p:cNvPr id="325" name="proxy.duckduckgo.jpg" descr="proxy.duckduckgo.jpg"/>
          <p:cNvPicPr>
            <a:picLocks noChangeAspect="0"/>
          </p:cNvPicPr>
          <p:nvPr/>
        </p:nvPicPr>
        <p:blipFill>
          <a:blip r:embed="rId2">
            <a:extLst/>
          </a:blip>
          <a:stretch>
            <a:fillRect/>
          </a:stretch>
        </p:blipFill>
        <p:spPr>
          <a:xfrm>
            <a:off x="7580422" y="1082094"/>
            <a:ext cx="4473356" cy="4334040"/>
          </a:xfrm>
          <a:prstGeom prst="rect">
            <a:avLst/>
          </a:prstGeom>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Roughly half of the attendees at Billy Graham’s 1983 Conference for Itinerant Evangelists in Amsterdam were Pentecostal or charismatic."/>
          <p:cNvSpPr txBox="1"/>
          <p:nvPr>
            <p:ph type="body" sz="half" idx="1"/>
          </p:nvPr>
        </p:nvSpPr>
        <p:spPr>
          <a:xfrm>
            <a:off x="882767" y="1063058"/>
            <a:ext cx="5587468" cy="7826319"/>
          </a:xfrm>
          <a:prstGeom prst="rect">
            <a:avLst/>
          </a:prstGeom>
        </p:spPr>
        <p:txBody>
          <a:bodyPr/>
          <a:lstStyle>
            <a:lvl1pPr>
              <a:defRPr b="1" sz="3400">
                <a:solidFill>
                  <a:srgbClr val="94E3FE"/>
                </a:solidFill>
                <a:latin typeface="Arial"/>
                <a:ea typeface="Arial"/>
                <a:cs typeface="Arial"/>
                <a:sym typeface="Arial"/>
              </a:defRPr>
            </a:lvl1pPr>
          </a:lstStyle>
          <a:p>
            <a:pPr/>
            <a:r>
              <a:t>Roughly half of the attendees at Billy Graham’s 1983 Conference for Itinerant Evangelists in Amsterdam were Pentecostal or charismatic.</a:t>
            </a:r>
          </a:p>
        </p:txBody>
      </p:sp>
      <p:pic>
        <p:nvPicPr>
          <p:cNvPr id="328" name="proxy.duckduckgo.jpg" descr="proxy.duckduckgo.jpg"/>
          <p:cNvPicPr>
            <a:picLocks noChangeAspect="0"/>
          </p:cNvPicPr>
          <p:nvPr/>
        </p:nvPicPr>
        <p:blipFill>
          <a:blip r:embed="rId2">
            <a:extLst/>
          </a:blip>
          <a:stretch>
            <a:fillRect/>
          </a:stretch>
        </p:blipFill>
        <p:spPr>
          <a:xfrm>
            <a:off x="6789352" y="1072477"/>
            <a:ext cx="5253854" cy="6874382"/>
          </a:xfrm>
          <a:prstGeom prst="rect">
            <a:avLst/>
          </a:prstGeom>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In 1984, Fuller Theological Seminary made Pentecostal David DuPlessis its “resident consultant on ecumenical affairs,” and in 1985, Fuller established the “David J. DuPlessis Center for Christian Spirituality.” By then the dean of Fuller was a Pentecosta"/>
          <p:cNvSpPr txBox="1"/>
          <p:nvPr>
            <p:ph type="body" sz="half" idx="1"/>
          </p:nvPr>
        </p:nvSpPr>
        <p:spPr>
          <a:xfrm>
            <a:off x="882767" y="910658"/>
            <a:ext cx="4704223" cy="8489596"/>
          </a:xfrm>
          <a:prstGeom prst="rect">
            <a:avLst/>
          </a:prstGeom>
        </p:spPr>
        <p:txBody>
          <a:bodyPr/>
          <a:lstStyle>
            <a:lvl1pPr>
              <a:defRPr b="1" sz="3400">
                <a:solidFill>
                  <a:srgbClr val="94E3FE"/>
                </a:solidFill>
                <a:latin typeface="Arial"/>
                <a:ea typeface="Arial"/>
                <a:cs typeface="Arial"/>
                <a:sym typeface="Arial"/>
              </a:defRPr>
            </a:lvl1pPr>
          </a:lstStyle>
          <a:p>
            <a:pPr/>
            <a:r>
              <a:t>In 1984, Fuller Theological Seminary made Pentecostal David DuPlessis its “resident consultant on ecumenical affairs,” and in 1985, Fuller established the “David J. DuPlessis Center for Christian Spirituality.” By then the dean of Fuller was a Pentecostal.</a:t>
            </a:r>
          </a:p>
        </p:txBody>
      </p:sp>
      <p:pic>
        <p:nvPicPr>
          <p:cNvPr id="331" name="proxy.duckduckgo.jpg" descr="proxy.duckduckgo.jpg"/>
          <p:cNvPicPr>
            <a:picLocks noChangeAspect="0"/>
          </p:cNvPicPr>
          <p:nvPr/>
        </p:nvPicPr>
        <p:blipFill>
          <a:blip r:embed="rId2">
            <a:extLst/>
          </a:blip>
          <a:stretch>
            <a:fillRect/>
          </a:stretch>
        </p:blipFill>
        <p:spPr>
          <a:xfrm>
            <a:off x="6031860" y="1107494"/>
            <a:ext cx="6026779" cy="3742397"/>
          </a:xfrm>
          <a:prstGeom prst="rect">
            <a:avLst/>
          </a:prstGeom>
        </p:spPr>
      </p:pic>
      <p:sp>
        <p:nvSpPr>
          <p:cNvPr id="332" name="David DuPlessis with the President of Fuller Seminary"/>
          <p:cNvSpPr txBox="1"/>
          <p:nvPr/>
        </p:nvSpPr>
        <p:spPr>
          <a:xfrm>
            <a:off x="6170738" y="4948386"/>
            <a:ext cx="5749023"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David DuPlessis with the President of Fuller Seminary</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In 1989, J.I. Packer, a professor at Regent College and a senior editor of Christianity Today, said the Charismatic movement “must be adjudged a work of God” (Calvary Contender, July 15, 1989)."/>
          <p:cNvSpPr txBox="1"/>
          <p:nvPr>
            <p:ph type="body" idx="1"/>
          </p:nvPr>
        </p:nvSpPr>
        <p:spPr>
          <a:xfrm>
            <a:off x="882767" y="1063058"/>
            <a:ext cx="6374571" cy="8283519"/>
          </a:xfrm>
          <a:prstGeom prst="rect">
            <a:avLst/>
          </a:prstGeom>
        </p:spPr>
        <p:txBody>
          <a:bodyPr/>
          <a:lstStyle/>
          <a:p>
            <a:pPr>
              <a:defRPr b="1" sz="3400">
                <a:solidFill>
                  <a:srgbClr val="94E3FE"/>
                </a:solidFill>
                <a:latin typeface="Arial"/>
                <a:ea typeface="Arial"/>
                <a:cs typeface="Arial"/>
                <a:sym typeface="Arial"/>
              </a:defRPr>
            </a:pPr>
            <a:r>
              <a:t>In 1989, J.I. Packer, a professor at Regent College and a senior editor of </a:t>
            </a:r>
            <a:r>
              <a:rPr i="1"/>
              <a:t>Christianity Today, </a:t>
            </a:r>
            <a:r>
              <a:t>said the Charismatic movement “must be adjudged a work of God” (</a:t>
            </a:r>
            <a:r>
              <a:rPr i="1"/>
              <a:t>Calvary Contender</a:t>
            </a:r>
            <a:r>
              <a:t>, July 15, 1989). </a:t>
            </a:r>
          </a:p>
        </p:txBody>
      </p:sp>
      <p:pic>
        <p:nvPicPr>
          <p:cNvPr id="335" name="proxy.duckduckgo.jpg" descr="proxy.duckduckgo.jpg"/>
          <p:cNvPicPr>
            <a:picLocks noChangeAspect="0"/>
          </p:cNvPicPr>
          <p:nvPr/>
        </p:nvPicPr>
        <p:blipFill>
          <a:blip r:embed="rId2">
            <a:extLst/>
          </a:blip>
          <a:stretch>
            <a:fillRect/>
          </a:stretch>
        </p:blipFill>
        <p:spPr>
          <a:xfrm>
            <a:off x="7418100" y="1052484"/>
            <a:ext cx="4443269" cy="5424885"/>
          </a:xfrm>
          <a:prstGeom prst="rect">
            <a:avLst/>
          </a:prstGeom>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Packer said, “Sharing charismatic experience ... is often declared ... to unify Protestants and Roman Catholics at a deeper level than that at which their doctrine divides them. This, if so, gives charismaticism great ecumenical significance.”"/>
          <p:cNvSpPr txBox="1"/>
          <p:nvPr>
            <p:ph type="body" sz="half" idx="1"/>
          </p:nvPr>
        </p:nvSpPr>
        <p:spPr>
          <a:xfrm>
            <a:off x="857367" y="1063058"/>
            <a:ext cx="5831546" cy="8117029"/>
          </a:xfrm>
          <a:prstGeom prst="rect">
            <a:avLst/>
          </a:prstGeom>
        </p:spPr>
        <p:txBody>
          <a:bodyPr/>
          <a:lstStyle>
            <a:lvl1pPr>
              <a:defRPr b="1" sz="3400">
                <a:solidFill>
                  <a:srgbClr val="94E3FE"/>
                </a:solidFill>
                <a:latin typeface="Arial"/>
                <a:ea typeface="Arial"/>
                <a:cs typeface="Arial"/>
                <a:sym typeface="Arial"/>
              </a:defRPr>
            </a:lvl1pPr>
          </a:lstStyle>
          <a:p>
            <a:pPr/>
            <a:r>
              <a:t>Packer said, “Sharing charismatic experience ... is often declared ... to unify Protestants and Roman Catholics at a deeper level than that at which their doctrine divides them. This, if so, gives charismaticism great ecumenical significance.”</a:t>
            </a:r>
          </a:p>
        </p:txBody>
      </p:sp>
      <p:pic>
        <p:nvPicPr>
          <p:cNvPr id="338" name="proxy.duckduckgo.jpg" descr="proxy.duckduckgo.jpg"/>
          <p:cNvPicPr>
            <a:picLocks noChangeAspect="0"/>
          </p:cNvPicPr>
          <p:nvPr/>
        </p:nvPicPr>
        <p:blipFill>
          <a:blip r:embed="rId2">
            <a:extLst/>
          </a:blip>
          <a:stretch>
            <a:fillRect/>
          </a:stretch>
        </p:blipFill>
        <p:spPr>
          <a:xfrm>
            <a:off x="7418100" y="1052484"/>
            <a:ext cx="4443269" cy="5424885"/>
          </a:xfrm>
          <a:prstGeom prst="rect">
            <a:avLst/>
          </a:prstGeom>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This was totally unbiblical thinking on the part of one of the most prominent evangelicals of that generation. God’s Word emphatically and absolutely forbids ecumenical alliances with false teachers. They are to be marked and avoided and shunned and reje"/>
          <p:cNvSpPr txBox="1"/>
          <p:nvPr>
            <p:ph type="body" idx="1"/>
          </p:nvPr>
        </p:nvSpPr>
        <p:spPr>
          <a:xfrm>
            <a:off x="857367" y="961458"/>
            <a:ext cx="6454045" cy="8213966"/>
          </a:xfrm>
          <a:prstGeom prst="rect">
            <a:avLst/>
          </a:prstGeom>
        </p:spPr>
        <p:txBody>
          <a:bodyPr/>
          <a:lstStyle/>
          <a:p>
            <a:pPr>
              <a:defRPr b="1" sz="3400">
                <a:solidFill>
                  <a:srgbClr val="94E3FE"/>
                </a:solidFill>
                <a:latin typeface="Arial"/>
                <a:ea typeface="Arial"/>
                <a:cs typeface="Arial"/>
                <a:sym typeface="Arial"/>
              </a:defRPr>
            </a:pPr>
            <a:r>
              <a:t>This was totally unbiblical thinking on the part of one of the most prominent evangelicals of that generation. God’s Word emphatically and absolutely </a:t>
            </a:r>
            <a:r>
              <a:rPr i="1"/>
              <a:t>forbids</a:t>
            </a:r>
            <a:r>
              <a:t> ecumenical alliances with false teachers. They are to be marked and avoided and shunned and rejected and turned away from (Ro. 16:17; 2 Ti. 2:16-18; 3:5; Tit. 3:10-11). That doesn’t sound anything like ecumenism to me! </a:t>
            </a:r>
          </a:p>
        </p:txBody>
      </p:sp>
      <p:pic>
        <p:nvPicPr>
          <p:cNvPr id="341" name="proxy.duckduckgo.jpg" descr="proxy.duckduckgo.jpg"/>
          <p:cNvPicPr>
            <a:picLocks noChangeAspect="0"/>
          </p:cNvPicPr>
          <p:nvPr/>
        </p:nvPicPr>
        <p:blipFill>
          <a:blip r:embed="rId2">
            <a:extLst/>
          </a:blip>
          <a:stretch>
            <a:fillRect/>
          </a:stretch>
        </p:blipFill>
        <p:spPr>
          <a:xfrm>
            <a:off x="7772831" y="1052484"/>
            <a:ext cx="4088538" cy="4998280"/>
          </a:xfrm>
          <a:prstGeom prst="rect">
            <a:avLst/>
          </a:prstGeom>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uch unbiblical thinking has spread through “evangelicalism” (conservative Protestantism) as a result of the New Evangelical movement of the 1950s. It was a renunciation of “separatism.” Billy Graham was at the forefront, and his influence was phenomenal"/>
          <p:cNvSpPr txBox="1"/>
          <p:nvPr>
            <p:ph type="body" idx="1"/>
          </p:nvPr>
        </p:nvSpPr>
        <p:spPr>
          <a:xfrm>
            <a:off x="882767" y="1063058"/>
            <a:ext cx="8410936" cy="8202060"/>
          </a:xfrm>
          <a:prstGeom prst="rect">
            <a:avLst/>
          </a:prstGeom>
        </p:spPr>
        <p:txBody>
          <a:bodyPr/>
          <a:lstStyle/>
          <a:p>
            <a:pPr>
              <a:defRPr b="1" sz="3400">
                <a:solidFill>
                  <a:srgbClr val="94E3FE"/>
                </a:solidFill>
                <a:latin typeface="Arial"/>
                <a:ea typeface="Arial"/>
                <a:cs typeface="Arial"/>
                <a:sym typeface="Arial"/>
              </a:defRPr>
            </a:pPr>
            <a:r>
              <a:t>Such unbiblical thinking has spread through “evangelicalism” (conservative Protestantism) as a result of the New Evangelical movement of the 1950s. It was a renunciation of “separatism.” Billy Graham was at the forefront, and his influence was phenomenal. By renouncing separation from corrupted denominations and modernism and Catholicism and heretics in general, the principle of 1 Corinthians 15:33 came into play - “</a:t>
            </a:r>
            <a:r>
              <a:rPr>
                <a:solidFill>
                  <a:srgbClr val="FFFFFF"/>
                </a:solidFill>
              </a:rPr>
              <a:t>Be not deceived: evil communications corrupt good manners.”</a:t>
            </a:r>
          </a:p>
        </p:txBody>
      </p:sp>
      <p:pic>
        <p:nvPicPr>
          <p:cNvPr id="344" name="proxy.duckduckgo.jpg" descr="proxy.duckduckgo.jpg"/>
          <p:cNvPicPr>
            <a:picLocks noChangeAspect="0"/>
          </p:cNvPicPr>
          <p:nvPr/>
        </p:nvPicPr>
        <p:blipFill>
          <a:blip r:embed="rId2">
            <a:extLst/>
          </a:blip>
          <a:stretch>
            <a:fillRect/>
          </a:stretch>
        </p:blipFill>
        <p:spPr>
          <a:xfrm>
            <a:off x="9424700" y="980494"/>
            <a:ext cx="2847106" cy="3446096"/>
          </a:xfrm>
          <a:prstGeom prst="rect">
            <a:avLst/>
          </a:prstGeom>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As we have documented in the book New Evangelicalism: Its History, Error, and Fruit, evangelicalism has been inundated with unscriptural thinking in the past 50 years, and its reception of Pentecostal-Charismatic error is only one example."/>
          <p:cNvSpPr txBox="1"/>
          <p:nvPr>
            <p:ph type="body" sz="half" idx="1"/>
          </p:nvPr>
        </p:nvSpPr>
        <p:spPr>
          <a:xfrm>
            <a:off x="882767" y="1063058"/>
            <a:ext cx="5837996" cy="8331640"/>
          </a:xfrm>
          <a:prstGeom prst="rect">
            <a:avLst/>
          </a:prstGeom>
        </p:spPr>
        <p:txBody>
          <a:bodyPr/>
          <a:lstStyle/>
          <a:p>
            <a:pPr>
              <a:defRPr b="1" sz="3400">
                <a:solidFill>
                  <a:srgbClr val="94E3FE"/>
                </a:solidFill>
                <a:latin typeface="Arial"/>
                <a:ea typeface="Arial"/>
                <a:cs typeface="Arial"/>
                <a:sym typeface="Arial"/>
              </a:defRPr>
            </a:pPr>
            <a:r>
              <a:t>As we have documented in the book </a:t>
            </a:r>
            <a:r>
              <a:rPr i="1"/>
              <a:t>New Evangelicalism: Its History, Error, and Fruit</a:t>
            </a:r>
            <a:r>
              <a:t>, evangelicalism has been inundated with unscriptural thinking in the past 50 years, and its reception of Pentecostal-Charismatic error is only one example. </a:t>
            </a:r>
          </a:p>
        </p:txBody>
      </p:sp>
      <p:pic>
        <p:nvPicPr>
          <p:cNvPr id="347" name="image_69809.jpg" descr="image_69809.jpg"/>
          <p:cNvPicPr>
            <a:picLocks noChangeAspect="0"/>
          </p:cNvPicPr>
          <p:nvPr/>
        </p:nvPicPr>
        <p:blipFill>
          <a:blip r:embed="rId2">
            <a:extLst/>
          </a:blip>
          <a:stretch>
            <a:fillRect/>
          </a:stretch>
        </p:blipFill>
        <p:spPr>
          <a:xfrm>
            <a:off x="7361807" y="809866"/>
            <a:ext cx="4667701" cy="6910913"/>
          </a:xfrm>
          <a:prstGeom prst="rect">
            <a:avLst/>
          </a:prstGeom>
        </p:spPr>
      </p:pic>
      <p:sp>
        <p:nvSpPr>
          <p:cNvPr id="348" name="New Evangelicalism is available as a free eBook from www.wayoflife.org"/>
          <p:cNvSpPr txBox="1"/>
          <p:nvPr/>
        </p:nvSpPr>
        <p:spPr>
          <a:xfrm>
            <a:off x="6924247" y="7717858"/>
            <a:ext cx="5542820" cy="22763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nSpc>
                <a:spcPct val="110000"/>
              </a:lnSpc>
              <a:defRPr b="1" cap="none" sz="3000">
                <a:solidFill>
                  <a:srgbClr val="DEDDDE"/>
                </a:solidFill>
                <a:latin typeface="Arial"/>
                <a:ea typeface="Arial"/>
                <a:cs typeface="Arial"/>
                <a:sym typeface="Arial"/>
              </a:defRPr>
            </a:pPr>
            <a:r>
              <a:t>New Evangelicalism is available as a free eBook from </a:t>
            </a:r>
            <a:r>
              <a:rPr u="sng">
                <a:hlinkClick r:id="rId3" invalidUrl="" action="" tgtFrame="" tooltip="" history="1" highlightClick="0" endSnd="0"/>
              </a:rPr>
              <a:t>www.wayoflife.org</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Many of the evangelicals that have adopted a positive view of the Charismatic movement do not call themselves charismatic, and that is where the term “THIRD WAVE” comes in."/>
          <p:cNvSpPr txBox="1"/>
          <p:nvPr>
            <p:ph type="body" sz="half" idx="1"/>
          </p:nvPr>
        </p:nvSpPr>
        <p:spPr>
          <a:xfrm>
            <a:off x="882767" y="1063058"/>
            <a:ext cx="5803071" cy="8057994"/>
          </a:xfrm>
          <a:prstGeom prst="rect">
            <a:avLst/>
          </a:prstGeom>
        </p:spPr>
        <p:txBody>
          <a:bodyPr/>
          <a:lstStyle/>
          <a:p>
            <a:pPr>
              <a:defRPr b="1" sz="3400">
                <a:solidFill>
                  <a:srgbClr val="94E3FE"/>
                </a:solidFill>
                <a:latin typeface="Arial"/>
                <a:ea typeface="Arial"/>
                <a:cs typeface="Arial"/>
                <a:sym typeface="Arial"/>
              </a:defRPr>
            </a:pPr>
            <a:r>
              <a:t>Many of the evangelicals that have adopted a positive view of the Charismatic movement do not call themselves charismatic, and that is where the term “</a:t>
            </a:r>
            <a:r>
              <a:rPr>
                <a:solidFill>
                  <a:srgbClr val="FFFFFF"/>
                </a:solidFill>
              </a:rPr>
              <a:t>THIRD WAVE</a:t>
            </a:r>
            <a:r>
              <a:t>” comes in.</a:t>
            </a:r>
          </a:p>
        </p:txBody>
      </p:sp>
      <p:pic>
        <p:nvPicPr>
          <p:cNvPr id="351" name="proxy.duckduckgo.jpg" descr="proxy.duckduckgo.jpg"/>
          <p:cNvPicPr>
            <a:picLocks noChangeAspect="0"/>
          </p:cNvPicPr>
          <p:nvPr/>
        </p:nvPicPr>
        <p:blipFill>
          <a:blip r:embed="rId2">
            <a:extLst/>
          </a:blip>
          <a:stretch>
            <a:fillRect/>
          </a:stretch>
        </p:blipFill>
        <p:spPr>
          <a:xfrm>
            <a:off x="7265233" y="1158294"/>
            <a:ext cx="4701773" cy="4551514"/>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The term was coined in the 1980s by Fuller Seminary professor Peter Wagner to describe this phenomenon."/>
          <p:cNvSpPr txBox="1"/>
          <p:nvPr>
            <p:ph type="body" sz="half" idx="1"/>
          </p:nvPr>
        </p:nvSpPr>
        <p:spPr>
          <a:xfrm>
            <a:off x="882767" y="1063058"/>
            <a:ext cx="5296360" cy="8147291"/>
          </a:xfrm>
          <a:prstGeom prst="rect">
            <a:avLst/>
          </a:prstGeom>
        </p:spPr>
        <p:txBody>
          <a:bodyPr/>
          <a:lstStyle>
            <a:lvl1pPr>
              <a:defRPr b="1" sz="3400">
                <a:solidFill>
                  <a:srgbClr val="94E3FE"/>
                </a:solidFill>
                <a:latin typeface="Arial"/>
                <a:ea typeface="Arial"/>
                <a:cs typeface="Arial"/>
                <a:sym typeface="Arial"/>
              </a:defRPr>
            </a:lvl1pPr>
          </a:lstStyle>
          <a:p>
            <a:pPr/>
            <a:r>
              <a:t>The term was coined in the 1980s by Fuller Seminary professor Peter Wagner to describe this phenomenon.</a:t>
            </a:r>
          </a:p>
        </p:txBody>
      </p:sp>
      <p:pic>
        <p:nvPicPr>
          <p:cNvPr id="354" name="proxy.duckduckgo.jpg" descr="proxy.duckduckgo.jpg"/>
          <p:cNvPicPr>
            <a:picLocks noChangeAspect="0"/>
          </p:cNvPicPr>
          <p:nvPr/>
        </p:nvPicPr>
        <p:blipFill>
          <a:blip r:embed="rId2">
            <a:extLst/>
          </a:blip>
          <a:stretch>
            <a:fillRect/>
          </a:stretch>
        </p:blipFill>
        <p:spPr>
          <a:xfrm>
            <a:off x="6827149" y="1165782"/>
            <a:ext cx="5266857" cy="5767569"/>
          </a:xfrm>
          <a:prstGeom prst="rect">
            <a:avLst/>
          </a:prstGeom>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Wagner said the first wave was Pentecostalism in the early 1900s; the second wave was the Charismatic movement of the 1960s; and the third wave began in the 1980s among evangelicals."/>
          <p:cNvSpPr txBox="1"/>
          <p:nvPr>
            <p:ph type="body" sz="half" idx="1"/>
          </p:nvPr>
        </p:nvSpPr>
        <p:spPr>
          <a:xfrm>
            <a:off x="882767" y="1063058"/>
            <a:ext cx="4330268" cy="8237977"/>
          </a:xfrm>
          <a:prstGeom prst="rect">
            <a:avLst/>
          </a:prstGeom>
        </p:spPr>
        <p:txBody>
          <a:bodyPr/>
          <a:lstStyle>
            <a:lvl1pPr>
              <a:defRPr b="1" sz="3400">
                <a:solidFill>
                  <a:srgbClr val="94E3FE"/>
                </a:solidFill>
                <a:latin typeface="Arial"/>
                <a:ea typeface="Arial"/>
                <a:cs typeface="Arial"/>
                <a:sym typeface="Arial"/>
              </a:defRPr>
            </a:lvl1pPr>
          </a:lstStyle>
          <a:p>
            <a:pPr/>
            <a:r>
              <a:t>Wagner said the first wave was Pentecostalism in the early 1900s; the second wave was the Charismatic movement of the 1960s; and the third wave began in the 1980s among evangelicals. </a:t>
            </a:r>
          </a:p>
        </p:txBody>
      </p:sp>
      <p:pic>
        <p:nvPicPr>
          <p:cNvPr id="357" name="proxy.duckduckgo.jpg" descr="proxy.duckduckgo.jpg"/>
          <p:cNvPicPr>
            <a:picLocks noChangeAspect="0"/>
          </p:cNvPicPr>
          <p:nvPr/>
        </p:nvPicPr>
        <p:blipFill>
          <a:blip r:embed="rId2">
            <a:extLst/>
          </a:blip>
          <a:stretch>
            <a:fillRect/>
          </a:stretch>
        </p:blipFill>
        <p:spPr>
          <a:xfrm>
            <a:off x="7670687" y="657782"/>
            <a:ext cx="4699226" cy="5154406"/>
          </a:xfrm>
          <a:prstGeom prst="rect">
            <a:avLst/>
          </a:prstGeom>
        </p:spPr>
      </p:pic>
      <p:pic>
        <p:nvPicPr>
          <p:cNvPr id="358" name="proxy.duckduckgo.jpg" descr="proxy.duckduckgo.jpg"/>
          <p:cNvPicPr>
            <a:picLocks noChangeAspect="0"/>
          </p:cNvPicPr>
          <p:nvPr/>
        </p:nvPicPr>
        <p:blipFill>
          <a:blip r:embed="rId3">
            <a:extLst/>
          </a:blip>
          <a:stretch>
            <a:fillRect/>
          </a:stretch>
        </p:blipFill>
        <p:spPr>
          <a:xfrm rot="21142101">
            <a:off x="5521415" y="3836060"/>
            <a:ext cx="3488984" cy="5506880"/>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The Third Wave is a new moving of the Holy Spirit among evangelicals who, for one reason or another, have chosen not to identify with either the Pentecostals or the charismatics. … I myself, for example, would rather not have people call me a charismati"/>
          <p:cNvSpPr txBox="1"/>
          <p:nvPr>
            <p:ph type="body" idx="1"/>
          </p:nvPr>
        </p:nvSpPr>
        <p:spPr>
          <a:xfrm>
            <a:off x="882767" y="1063058"/>
            <a:ext cx="7784866" cy="7754881"/>
          </a:xfrm>
          <a:prstGeom prst="rect">
            <a:avLst/>
          </a:prstGeom>
        </p:spPr>
        <p:txBody>
          <a:bodyPr/>
          <a:lstStyle/>
          <a:p>
            <a:pPr>
              <a:defRPr b="1" sz="3400">
                <a:solidFill>
                  <a:srgbClr val="94E3FE"/>
                </a:solidFill>
                <a:latin typeface="Arial"/>
                <a:ea typeface="Arial"/>
                <a:cs typeface="Arial"/>
                <a:sym typeface="Arial"/>
              </a:defRPr>
            </a:pPr>
            <a:r>
              <a:t>“The Third Wave is a new moving of the Holy Spirit among evangelicals who, for one reason or another, have chosen not to identify with either the Pentecostals or the charismatics. … I myself, for example, would rather not have people call me a charismatic. I do not consider myself a charismatic. I am simply an evangelical Congregationalist who is open to the Holy Spirit working through me and my church in any way he chooses” (Wagner, </a:t>
            </a:r>
            <a:r>
              <a:rPr i="1"/>
              <a:t>The Third Wave of the Holy Spirit</a:t>
            </a:r>
            <a:r>
              <a:t>, 1988).</a:t>
            </a:r>
          </a:p>
        </p:txBody>
      </p:sp>
      <p:pic>
        <p:nvPicPr>
          <p:cNvPr id="361" name="proxy.duckduckgo.jpg" descr="proxy.duckduckgo.jpg"/>
          <p:cNvPicPr>
            <a:picLocks noChangeAspect="0"/>
          </p:cNvPicPr>
          <p:nvPr/>
        </p:nvPicPr>
        <p:blipFill>
          <a:blip r:embed="rId2">
            <a:extLst/>
          </a:blip>
          <a:stretch>
            <a:fillRect/>
          </a:stretch>
        </p:blipFill>
        <p:spPr>
          <a:xfrm>
            <a:off x="9052771" y="1167332"/>
            <a:ext cx="2990435" cy="4732883"/>
          </a:xfrm>
          <a:prstGeom prst="rect">
            <a:avLst/>
          </a:prstGeom>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The Third Wave is characterized by the following:…"/>
          <p:cNvSpPr txBox="1"/>
          <p:nvPr>
            <p:ph type="body" sz="half" idx="1"/>
          </p:nvPr>
        </p:nvSpPr>
        <p:spPr>
          <a:xfrm>
            <a:off x="882767" y="1063058"/>
            <a:ext cx="5484777" cy="8228452"/>
          </a:xfrm>
          <a:prstGeom prst="rect">
            <a:avLst/>
          </a:prstGeom>
        </p:spPr>
        <p:txBody>
          <a:bodyPr/>
          <a:lstStyle/>
          <a:p>
            <a:pPr>
              <a:defRPr b="1" sz="3400">
                <a:solidFill>
                  <a:srgbClr val="94E3FE"/>
                </a:solidFill>
                <a:latin typeface="Arial"/>
                <a:ea typeface="Arial"/>
                <a:cs typeface="Arial"/>
                <a:sym typeface="Arial"/>
              </a:defRPr>
            </a:pPr>
            <a:r>
              <a:t>The Third Wave is characterized by the following:</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 An acceptance of “tongues speaking” as legitimate today even though it is mere gibberish</a:t>
            </a:r>
          </a:p>
        </p:txBody>
      </p:sp>
      <p:pic>
        <p:nvPicPr>
          <p:cNvPr id="364" name="proxy.duckduckgo.jpg" descr="proxy.duckduckgo.jpg"/>
          <p:cNvPicPr>
            <a:picLocks noChangeAspect="0"/>
          </p:cNvPicPr>
          <p:nvPr/>
        </p:nvPicPr>
        <p:blipFill>
          <a:blip r:embed="rId2">
            <a:extLst/>
          </a:blip>
          <a:stretch>
            <a:fillRect/>
          </a:stretch>
        </p:blipFill>
        <p:spPr>
          <a:xfrm>
            <a:off x="6965891" y="1040332"/>
            <a:ext cx="4931959" cy="6172687"/>
          </a:xfrm>
          <a:prstGeom prst="rect">
            <a:avLst/>
          </a:prstGeom>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 An openness to divine healing as something promised by God"/>
          <p:cNvSpPr txBox="1"/>
          <p:nvPr>
            <p:ph type="body" sz="half" idx="1"/>
          </p:nvPr>
        </p:nvSpPr>
        <p:spPr>
          <a:xfrm>
            <a:off x="882767" y="1063058"/>
            <a:ext cx="6097353" cy="8228452"/>
          </a:xfrm>
          <a:prstGeom prst="rect">
            <a:avLst/>
          </a:prstGeom>
        </p:spPr>
        <p:txBody>
          <a:bodyPr/>
          <a:lstStyle>
            <a:lvl1pPr>
              <a:defRPr b="1" sz="3400">
                <a:solidFill>
                  <a:srgbClr val="94E3FE"/>
                </a:solidFill>
                <a:latin typeface="Arial"/>
                <a:ea typeface="Arial"/>
                <a:cs typeface="Arial"/>
                <a:sym typeface="Arial"/>
              </a:defRPr>
            </a:lvl1pPr>
          </a:lstStyle>
          <a:p>
            <a:pPr/>
            <a:r>
              <a:t>• An openness to divine healing as something promised by God</a:t>
            </a:r>
          </a:p>
        </p:txBody>
      </p:sp>
      <p:pic>
        <p:nvPicPr>
          <p:cNvPr id="367" name="proxy.duckduckgo.jpg" descr="proxy.duckduckgo.jpg"/>
          <p:cNvPicPr>
            <a:picLocks noChangeAspect="0"/>
          </p:cNvPicPr>
          <p:nvPr/>
        </p:nvPicPr>
        <p:blipFill>
          <a:blip r:embed="rId2">
            <a:extLst/>
          </a:blip>
          <a:stretch>
            <a:fillRect/>
          </a:stretch>
        </p:blipFill>
        <p:spPr>
          <a:xfrm>
            <a:off x="6271274" y="1141932"/>
            <a:ext cx="5372874" cy="6931742"/>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 An openness to the continuing gift of prophecy"/>
          <p:cNvSpPr txBox="1"/>
          <p:nvPr>
            <p:ph type="body" sz="half" idx="1"/>
          </p:nvPr>
        </p:nvSpPr>
        <p:spPr>
          <a:xfrm>
            <a:off x="882767" y="1063058"/>
            <a:ext cx="5543713" cy="8238473"/>
          </a:xfrm>
          <a:prstGeom prst="rect">
            <a:avLst/>
          </a:prstGeom>
        </p:spPr>
        <p:txBody>
          <a:bodyPr/>
          <a:lstStyle>
            <a:lvl1pPr>
              <a:defRPr b="1" sz="3400">
                <a:solidFill>
                  <a:srgbClr val="94E3FE"/>
                </a:solidFill>
                <a:latin typeface="Arial"/>
                <a:ea typeface="Arial"/>
                <a:cs typeface="Arial"/>
                <a:sym typeface="Arial"/>
              </a:defRPr>
            </a:lvl1pPr>
          </a:lstStyle>
          <a:p>
            <a:pPr/>
            <a:r>
              <a:t>• An openness to the continuing gift of prophecy</a:t>
            </a:r>
          </a:p>
        </p:txBody>
      </p:sp>
      <p:pic>
        <p:nvPicPr>
          <p:cNvPr id="370" name="proxy.duckduckgo.jpg" descr="proxy.duckduckgo.jpg"/>
          <p:cNvPicPr>
            <a:picLocks noChangeAspect="0"/>
          </p:cNvPicPr>
          <p:nvPr/>
        </p:nvPicPr>
        <p:blipFill>
          <a:blip r:embed="rId2">
            <a:extLst/>
          </a:blip>
          <a:stretch>
            <a:fillRect/>
          </a:stretch>
        </p:blipFill>
        <p:spPr>
          <a:xfrm>
            <a:off x="6704747" y="1040332"/>
            <a:ext cx="4957459" cy="6172687"/>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 A focus on charismatic-style spiritual warfare, including the concept of territorial spirits that must be identified and bound by prayer before evangelism can be successful"/>
          <p:cNvSpPr txBox="1"/>
          <p:nvPr>
            <p:ph type="body" sz="half" idx="1"/>
          </p:nvPr>
        </p:nvSpPr>
        <p:spPr>
          <a:xfrm>
            <a:off x="882767" y="775274"/>
            <a:ext cx="5651266" cy="8228452"/>
          </a:xfrm>
          <a:prstGeom prst="rect">
            <a:avLst/>
          </a:prstGeom>
        </p:spPr>
        <p:txBody>
          <a:bodyPr/>
          <a:lstStyle>
            <a:lvl1pPr>
              <a:defRPr b="1" sz="3400">
                <a:solidFill>
                  <a:srgbClr val="94E3FE"/>
                </a:solidFill>
                <a:latin typeface="Arial"/>
                <a:ea typeface="Arial"/>
                <a:cs typeface="Arial"/>
                <a:sym typeface="Arial"/>
              </a:defRPr>
            </a:lvl1pPr>
          </a:lstStyle>
          <a:p>
            <a:pPr/>
            <a:r>
              <a:t>• A focus on charismatic-style spiritual warfare, including the concept of territorial spirits that must be identified and bound by prayer before evangelism can be successful</a:t>
            </a:r>
          </a:p>
        </p:txBody>
      </p:sp>
      <p:pic>
        <p:nvPicPr>
          <p:cNvPr id="373" name="proxy.duckduckgo.jpg" descr="proxy.duckduckgo.jpg"/>
          <p:cNvPicPr>
            <a:picLocks noChangeAspect="0"/>
          </p:cNvPicPr>
          <p:nvPr/>
        </p:nvPicPr>
        <p:blipFill>
          <a:blip r:embed="rId2">
            <a:extLst/>
          </a:blip>
          <a:stretch>
            <a:fillRect/>
          </a:stretch>
        </p:blipFill>
        <p:spPr>
          <a:xfrm>
            <a:off x="7960071" y="659332"/>
            <a:ext cx="4319309" cy="6559727"/>
          </a:xfrm>
          <a:prstGeom prst="rect">
            <a:avLst/>
          </a:prstGeom>
        </p:spPr>
      </p:pic>
      <p:pic>
        <p:nvPicPr>
          <p:cNvPr id="374" name="proxy.duckduckgo.jpg" descr="proxy.duckduckgo.jpg"/>
          <p:cNvPicPr>
            <a:picLocks noChangeAspect="0"/>
          </p:cNvPicPr>
          <p:nvPr/>
        </p:nvPicPr>
        <p:blipFill>
          <a:blip r:embed="rId3">
            <a:extLst/>
          </a:blip>
          <a:stretch>
            <a:fillRect/>
          </a:stretch>
        </p:blipFill>
        <p:spPr>
          <a:xfrm rot="20940353">
            <a:off x="4916822" y="4480867"/>
            <a:ext cx="3171156" cy="4839647"/>
          </a:xfrm>
          <a:prstGeom prst="rect">
            <a:avLst/>
          </a:prstGeom>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The Third Wave"/>
          <p:cNvSpPr txBox="1"/>
          <p:nvPr>
            <p:ph type="title"/>
          </p:nvPr>
        </p:nvSpPr>
        <p:spPr>
          <a:xfrm>
            <a:off x="743064" y="196964"/>
            <a:ext cx="5930672" cy="5581301"/>
          </a:xfrm>
          <a:prstGeom prst="rect">
            <a:avLst/>
          </a:prstGeom>
        </p:spPr>
        <p:txBody>
          <a:bodyPr/>
          <a:lstStyle>
            <a:lvl1pPr>
              <a:defRPr b="1" sz="6200">
                <a:latin typeface="Arial"/>
                <a:ea typeface="Arial"/>
                <a:cs typeface="Arial"/>
                <a:sym typeface="Arial"/>
              </a:defRPr>
            </a:lvl1pPr>
          </a:lstStyle>
          <a:p>
            <a:pPr/>
            <a:r>
              <a:t>The Third Wave</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 A yearning for experiential worship that involves yielding to charismatic-style contemporary music"/>
          <p:cNvSpPr txBox="1"/>
          <p:nvPr>
            <p:ph type="body" sz="half" idx="1"/>
          </p:nvPr>
        </p:nvSpPr>
        <p:spPr>
          <a:xfrm>
            <a:off x="882767" y="1063058"/>
            <a:ext cx="5520297" cy="8214462"/>
          </a:xfrm>
          <a:prstGeom prst="rect">
            <a:avLst/>
          </a:prstGeom>
        </p:spPr>
        <p:txBody>
          <a:bodyPr/>
          <a:lstStyle>
            <a:lvl1pPr>
              <a:defRPr b="1" sz="3400">
                <a:solidFill>
                  <a:srgbClr val="94E3FE"/>
                </a:solidFill>
                <a:latin typeface="Arial"/>
                <a:ea typeface="Arial"/>
                <a:cs typeface="Arial"/>
                <a:sym typeface="Arial"/>
              </a:defRPr>
            </a:lvl1pPr>
          </a:lstStyle>
          <a:p>
            <a:pPr/>
            <a:r>
              <a:t>• A yearning for experiential worship that involves yielding to charismatic-style contemporary music</a:t>
            </a:r>
          </a:p>
        </p:txBody>
      </p:sp>
      <p:pic>
        <p:nvPicPr>
          <p:cNvPr id="377" name="proxy.duckduckgo.jpg" descr="proxy.duckduckgo.jpg"/>
          <p:cNvPicPr>
            <a:picLocks noChangeAspect="0"/>
          </p:cNvPicPr>
          <p:nvPr/>
        </p:nvPicPr>
        <p:blipFill>
          <a:blip r:embed="rId2">
            <a:extLst/>
          </a:blip>
          <a:stretch>
            <a:fillRect/>
          </a:stretch>
        </p:blipFill>
        <p:spPr>
          <a:xfrm>
            <a:off x="6688538" y="1065732"/>
            <a:ext cx="5342725" cy="6172687"/>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 An ecumenical mindset"/>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 An ecumenical mindset</a:t>
            </a:r>
          </a:p>
        </p:txBody>
      </p:sp>
      <p:pic>
        <p:nvPicPr>
          <p:cNvPr id="380" name="proxy.duckduckgo.jpg" descr="proxy.duckduckgo.jpg"/>
          <p:cNvPicPr>
            <a:picLocks noChangeAspect="0"/>
          </p:cNvPicPr>
          <p:nvPr/>
        </p:nvPicPr>
        <p:blipFill>
          <a:blip r:embed="rId2">
            <a:extLst/>
          </a:blip>
          <a:stretch>
            <a:fillRect/>
          </a:stretch>
        </p:blipFill>
        <p:spPr>
          <a:xfrm>
            <a:off x="7095680" y="1065732"/>
            <a:ext cx="4763282" cy="7249785"/>
          </a:xfrm>
          <a:prstGeom prst="rect">
            <a:avLst/>
          </a:prstGeom>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John Wimber and the Vineyard…"/>
          <p:cNvSpPr txBox="1"/>
          <p:nvPr>
            <p:ph type="body" idx="1"/>
          </p:nvPr>
        </p:nvSpPr>
        <p:spPr>
          <a:xfrm>
            <a:off x="882767" y="1063058"/>
            <a:ext cx="6616962" cy="8228452"/>
          </a:xfrm>
          <a:prstGeom prst="rect">
            <a:avLst/>
          </a:prstGeom>
        </p:spPr>
        <p:txBody>
          <a:bodyPr/>
          <a:lstStyle/>
          <a:p>
            <a:pPr>
              <a:defRPr b="1" sz="3400">
                <a:solidFill>
                  <a:srgbClr val="FFFFFF"/>
                </a:solidFill>
                <a:latin typeface="Arial"/>
                <a:ea typeface="Arial"/>
                <a:cs typeface="Arial"/>
                <a:sym typeface="Arial"/>
              </a:defRPr>
            </a:pPr>
            <a:r>
              <a:t>John Wimber and the Vineyard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late John Wimber (1934-1997) and the Vineyard Association of Churches have been very influential in this movement.</a:t>
            </a:r>
          </a:p>
        </p:txBody>
      </p:sp>
      <p:pic>
        <p:nvPicPr>
          <p:cNvPr id="383" name="proxy.duckduckgo.jpeg" descr="proxy.duckduckgo.jpeg"/>
          <p:cNvPicPr>
            <a:picLocks noChangeAspect="0"/>
          </p:cNvPicPr>
          <p:nvPr/>
        </p:nvPicPr>
        <p:blipFill>
          <a:blip r:embed="rId2">
            <a:extLst/>
          </a:blip>
          <a:stretch>
            <a:fillRect/>
          </a:stretch>
        </p:blipFill>
        <p:spPr>
          <a:xfrm>
            <a:off x="7806815" y="1124785"/>
            <a:ext cx="4020570" cy="4833562"/>
          </a:xfrm>
          <a:prstGeom prst="rect">
            <a:avLst/>
          </a:prstGeom>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In the late 1950s and early 1960s, Wimber managed and performed as keyboardist for the rock group “The Righteous Brothers.” He claimed that his Christian conversion occurred in 1962 under the guidance of a Quaker, and by 1970, Wimber was pastoring a myst"/>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the late 1950s and early 1960s, Wimber managed and performed as keyboardist for the rock group “The Righteous Brothers.” He claimed that his Christian conversion occurred in 1962 under the guidance of a Quaker, and by 1970, Wimber was pastoring a mystical-oriented Quaker church.</a:t>
            </a:r>
          </a:p>
        </p:txBody>
      </p:sp>
      <p:pic>
        <p:nvPicPr>
          <p:cNvPr id="386" name="proxy.duckduckgo.jpeg" descr="proxy.duckduckgo.jpeg"/>
          <p:cNvPicPr>
            <a:picLocks noChangeAspect="0"/>
          </p:cNvPicPr>
          <p:nvPr/>
        </p:nvPicPr>
        <p:blipFill>
          <a:blip r:embed="rId2">
            <a:extLst/>
          </a:blip>
          <a:stretch>
            <a:fillRect/>
          </a:stretch>
        </p:blipFill>
        <p:spPr>
          <a:xfrm>
            <a:off x="7806815" y="1124785"/>
            <a:ext cx="4020570" cy="4833562"/>
          </a:xfrm>
          <a:prstGeom prst="rect">
            <a:avLst/>
          </a:prstGeom>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In the mid-1970s, Wimber became affiliated with Fuller Theological Seminary and was strongly influenced by Fuller professor C. Peter Wagner, a pragmatic church growth expert."/>
          <p:cNvSpPr txBox="1"/>
          <p:nvPr>
            <p:ph type="body" idx="1"/>
          </p:nvPr>
        </p:nvSpPr>
        <p:spPr>
          <a:xfrm>
            <a:off x="835004" y="943651"/>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the mid-1970s, Wimber became affiliated with Fuller Theological Seminary and was strongly influenced by Fuller professor C. Peter Wagner, a pragmatic church growth expert.</a:t>
            </a:r>
          </a:p>
        </p:txBody>
      </p:sp>
      <p:pic>
        <p:nvPicPr>
          <p:cNvPr id="389" name="proxy.duckduckgo.jpeg" descr="proxy.duckduckgo.jpeg"/>
          <p:cNvPicPr>
            <a:picLocks noChangeAspect="0"/>
          </p:cNvPicPr>
          <p:nvPr/>
        </p:nvPicPr>
        <p:blipFill>
          <a:blip r:embed="rId2">
            <a:extLst/>
          </a:blip>
          <a:stretch>
            <a:fillRect/>
          </a:stretch>
        </p:blipFill>
        <p:spPr>
          <a:xfrm>
            <a:off x="8162415" y="807636"/>
            <a:ext cx="4020570" cy="4833562"/>
          </a:xfrm>
          <a:prstGeom prst="rect">
            <a:avLst/>
          </a:prstGeom>
        </p:spPr>
      </p:pic>
      <p:pic>
        <p:nvPicPr>
          <p:cNvPr id="390" name="proxy.duckduckgo.jpg" descr="proxy.duckduckgo.jpg"/>
          <p:cNvPicPr>
            <a:picLocks noChangeAspect="0"/>
          </p:cNvPicPr>
          <p:nvPr/>
        </p:nvPicPr>
        <p:blipFill>
          <a:blip r:embed="rId3">
            <a:extLst/>
          </a:blip>
          <a:stretch>
            <a:fillRect/>
          </a:stretch>
        </p:blipFill>
        <p:spPr>
          <a:xfrm>
            <a:off x="6268349" y="4423051"/>
            <a:ext cx="4020570" cy="4421313"/>
          </a:xfrm>
          <a:prstGeom prst="rect">
            <a:avLst/>
          </a:prstGeom>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In analyzing church planting models, Wagner was as impressed by “success” as with doctrinal purity. If a methodology “works” it has value, regardless of whether or not it is scriptural."/>
          <p:cNvSpPr txBox="1"/>
          <p:nvPr>
            <p:ph type="body" sz="half" idx="1"/>
          </p:nvPr>
        </p:nvSpPr>
        <p:spPr>
          <a:xfrm>
            <a:off x="882767" y="1063058"/>
            <a:ext cx="5826089" cy="8155923"/>
          </a:xfrm>
          <a:prstGeom prst="rect">
            <a:avLst/>
          </a:prstGeom>
        </p:spPr>
        <p:txBody>
          <a:bodyPr/>
          <a:lstStyle>
            <a:lvl1pPr>
              <a:defRPr b="1" sz="3400">
                <a:solidFill>
                  <a:srgbClr val="94E3FE"/>
                </a:solidFill>
                <a:latin typeface="Arial"/>
                <a:ea typeface="Arial"/>
                <a:cs typeface="Arial"/>
                <a:sym typeface="Arial"/>
              </a:defRPr>
            </a:lvl1pPr>
          </a:lstStyle>
          <a:p>
            <a:pPr/>
            <a:r>
              <a:t>In analyzing church planting models, Wagner was as impressed by “success” as with doctrinal purity. If a methodology “works” it has value, regardless of whether or not it is scriptural. </a:t>
            </a:r>
          </a:p>
        </p:txBody>
      </p:sp>
      <p:pic>
        <p:nvPicPr>
          <p:cNvPr id="393" name="proxy.duckduckgo.jpeg" descr="proxy.duckduckgo.jpeg"/>
          <p:cNvPicPr>
            <a:picLocks noChangeAspect="0"/>
          </p:cNvPicPr>
          <p:nvPr/>
        </p:nvPicPr>
        <p:blipFill>
          <a:blip r:embed="rId2">
            <a:extLst/>
          </a:blip>
          <a:stretch>
            <a:fillRect/>
          </a:stretch>
        </p:blipFill>
        <p:spPr>
          <a:xfrm>
            <a:off x="8162415" y="807636"/>
            <a:ext cx="4020570" cy="4833562"/>
          </a:xfrm>
          <a:prstGeom prst="rect">
            <a:avLst/>
          </a:prstGeom>
        </p:spPr>
      </p:pic>
      <p:pic>
        <p:nvPicPr>
          <p:cNvPr id="394" name="proxy.duckduckgo.jpg" descr="proxy.duckduckgo.jpg"/>
          <p:cNvPicPr>
            <a:picLocks noChangeAspect="0"/>
          </p:cNvPicPr>
          <p:nvPr/>
        </p:nvPicPr>
        <p:blipFill>
          <a:blip r:embed="rId3">
            <a:extLst/>
          </a:blip>
          <a:stretch>
            <a:fillRect/>
          </a:stretch>
        </p:blipFill>
        <p:spPr>
          <a:xfrm>
            <a:off x="6268349" y="4423051"/>
            <a:ext cx="4020570" cy="4421313"/>
          </a:xfrm>
          <a:prstGeom prst="rect">
            <a:avLst/>
          </a:prstGeom>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He probably wouldn’t describe his philosophy in those terms, but this is how it appears to me, having read several of his books and having heard him speak."/>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He probably wouldn’t describe his philosophy in those terms, but this is how it appears to me, having read several of his books and having heard him speak.</a:t>
            </a:r>
          </a:p>
        </p:txBody>
      </p:sp>
      <p:pic>
        <p:nvPicPr>
          <p:cNvPr id="397" name="proxy.duckduckgo.jpeg" descr="proxy.duckduckgo.jpeg"/>
          <p:cNvPicPr>
            <a:picLocks noChangeAspect="0"/>
          </p:cNvPicPr>
          <p:nvPr/>
        </p:nvPicPr>
        <p:blipFill>
          <a:blip r:embed="rId2">
            <a:extLst/>
          </a:blip>
          <a:stretch>
            <a:fillRect/>
          </a:stretch>
        </p:blipFill>
        <p:spPr>
          <a:xfrm>
            <a:off x="8162415" y="807636"/>
            <a:ext cx="4020570" cy="4833562"/>
          </a:xfrm>
          <a:prstGeom prst="rect">
            <a:avLst/>
          </a:prstGeom>
        </p:spPr>
      </p:pic>
      <p:pic>
        <p:nvPicPr>
          <p:cNvPr id="398" name="proxy.duckduckgo.jpg" descr="proxy.duckduckgo.jpg"/>
          <p:cNvPicPr>
            <a:picLocks noChangeAspect="0"/>
          </p:cNvPicPr>
          <p:nvPr/>
        </p:nvPicPr>
        <p:blipFill>
          <a:blip r:embed="rId3">
            <a:extLst/>
          </a:blip>
          <a:stretch>
            <a:fillRect/>
          </a:stretch>
        </p:blipFill>
        <p:spPr>
          <a:xfrm>
            <a:off x="6268349" y="4423051"/>
            <a:ext cx="4020570" cy="4421313"/>
          </a:xfrm>
          <a:prstGeom prst="rect">
            <a:avLst/>
          </a:prstGeom>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John Wimber applied this same type of pragmatism to the practical side of Christian life and ministry. Though he claimed to hold the Bible as his sole authority, in practice he focused more on experience and feeling than on doctrinal purity."/>
          <p:cNvSpPr txBox="1"/>
          <p:nvPr>
            <p:ph type="body" sz="half" idx="1"/>
          </p:nvPr>
        </p:nvSpPr>
        <p:spPr>
          <a:xfrm>
            <a:off x="882767" y="1063058"/>
            <a:ext cx="6043875" cy="8188963"/>
          </a:xfrm>
          <a:prstGeom prst="rect">
            <a:avLst/>
          </a:prstGeom>
        </p:spPr>
        <p:txBody>
          <a:bodyPr/>
          <a:lstStyle/>
          <a:p>
            <a:pPr>
              <a:defRPr b="1" sz="3400">
                <a:solidFill>
                  <a:srgbClr val="94E3FE"/>
                </a:solidFill>
                <a:latin typeface="Arial"/>
                <a:ea typeface="Arial"/>
                <a:cs typeface="Arial"/>
                <a:sym typeface="Arial"/>
              </a:defRPr>
            </a:pPr>
            <a:r>
              <a:t>John Wimber applied this same type of pragmatism to the practical side of Christian life and ministry. Though he claimed to hold the Bible as his sole authority, </a:t>
            </a:r>
            <a:r>
              <a:rPr i="1"/>
              <a:t>in practice</a:t>
            </a:r>
            <a:r>
              <a:t> he focused more on experience and feeling than on doctrinal purity. </a:t>
            </a:r>
          </a:p>
        </p:txBody>
      </p:sp>
      <p:pic>
        <p:nvPicPr>
          <p:cNvPr id="401" name="proxy.duckduckgo.jpg" descr="proxy.duckduckgo.jpg"/>
          <p:cNvPicPr>
            <a:picLocks noChangeAspect="0"/>
          </p:cNvPicPr>
          <p:nvPr/>
        </p:nvPicPr>
        <p:blipFill>
          <a:blip r:embed="rId2">
            <a:extLst/>
          </a:blip>
          <a:stretch>
            <a:fillRect/>
          </a:stretch>
        </p:blipFill>
        <p:spPr>
          <a:xfrm>
            <a:off x="7553052" y="1053584"/>
            <a:ext cx="4528096" cy="6970326"/>
          </a:xfrm>
          <a:prstGeom prst="rect">
            <a:avLst/>
          </a:prstGeom>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The Vineyard churches originally came out of the Calvary Chapel movement led by Chuck Smith."/>
          <p:cNvSpPr txBox="1"/>
          <p:nvPr>
            <p:ph type="body" sz="half" idx="1"/>
          </p:nvPr>
        </p:nvSpPr>
        <p:spPr>
          <a:xfrm>
            <a:off x="882767" y="1063058"/>
            <a:ext cx="5087207" cy="8198587"/>
          </a:xfrm>
          <a:prstGeom prst="rect">
            <a:avLst/>
          </a:prstGeom>
        </p:spPr>
        <p:txBody>
          <a:bodyPr/>
          <a:lstStyle>
            <a:lvl1pPr>
              <a:defRPr b="1" sz="3400">
                <a:solidFill>
                  <a:srgbClr val="94E3FE"/>
                </a:solidFill>
                <a:latin typeface="Arial"/>
                <a:ea typeface="Arial"/>
                <a:cs typeface="Arial"/>
                <a:sym typeface="Arial"/>
              </a:defRPr>
            </a:lvl1pPr>
          </a:lstStyle>
          <a:p>
            <a:pPr/>
            <a:r>
              <a:t>The Vineyard churches originally came out of the Calvary Chapel movement led by Chuck Smith. </a:t>
            </a:r>
          </a:p>
        </p:txBody>
      </p:sp>
      <p:pic>
        <p:nvPicPr>
          <p:cNvPr id="404" name="proxy.duckduckgo.jpg" descr="proxy.duckduckgo.jpg"/>
          <p:cNvPicPr>
            <a:picLocks noChangeAspect="0"/>
          </p:cNvPicPr>
          <p:nvPr/>
        </p:nvPicPr>
        <p:blipFill>
          <a:blip r:embed="rId2">
            <a:extLst/>
          </a:blip>
          <a:stretch>
            <a:fillRect/>
          </a:stretch>
        </p:blipFill>
        <p:spPr>
          <a:xfrm>
            <a:off x="6699061" y="1020836"/>
            <a:ext cx="5217145" cy="6079112"/>
          </a:xfrm>
          <a:prstGeom prst="rect">
            <a:avLst/>
          </a:prstGeom>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Kenn Gullikesen, pastor of the Los Angeles Calvary Chapel, emphasized the exercise of “tongues, prophecy, and healing” more than Smith and changed the name of his church to Vineyard in 1982."/>
          <p:cNvSpPr txBox="1"/>
          <p:nvPr>
            <p:ph type="body" sz="half" idx="1"/>
          </p:nvPr>
        </p:nvSpPr>
        <p:spPr>
          <a:xfrm>
            <a:off x="882767" y="1063058"/>
            <a:ext cx="5159240" cy="8117228"/>
          </a:xfrm>
          <a:prstGeom prst="rect">
            <a:avLst/>
          </a:prstGeom>
        </p:spPr>
        <p:txBody>
          <a:bodyPr/>
          <a:lstStyle>
            <a:lvl1pPr>
              <a:defRPr b="1" sz="3400">
                <a:solidFill>
                  <a:srgbClr val="94E3FE"/>
                </a:solidFill>
                <a:latin typeface="Arial"/>
                <a:ea typeface="Arial"/>
                <a:cs typeface="Arial"/>
                <a:sym typeface="Arial"/>
              </a:defRPr>
            </a:lvl1pPr>
          </a:lstStyle>
          <a:p>
            <a:pPr/>
            <a:r>
              <a:t>Kenn Gullikesen, pastor of the Los Angeles Calvary Chapel, emphasized the exercise of “tongues, prophecy, and healing” more than Smith and changed the name of his church to Vineyard in 1982.</a:t>
            </a:r>
          </a:p>
        </p:txBody>
      </p:sp>
      <p:pic>
        <p:nvPicPr>
          <p:cNvPr id="407" name="Z7W4VWBJYFHMTMETTCXW3KW2EU.jpg" descr="Z7W4VWBJYFHMTMETTCXW3KW2EU.jpg"/>
          <p:cNvPicPr>
            <a:picLocks noChangeAspect="0"/>
          </p:cNvPicPr>
          <p:nvPr/>
        </p:nvPicPr>
        <p:blipFill>
          <a:blip r:embed="rId2">
            <a:extLst/>
          </a:blip>
          <a:stretch>
            <a:fillRect/>
          </a:stretch>
        </p:blipFill>
        <p:spPr>
          <a:xfrm>
            <a:off x="6565134" y="1248218"/>
            <a:ext cx="5357997" cy="3920320"/>
          </a:xfrm>
          <a:prstGeom prst="rect">
            <a:avLst/>
          </a:prstGeom>
        </p:spPr>
      </p:pic>
      <p:sp>
        <p:nvSpPr>
          <p:cNvPr id="408" name="Kenn Gullikesen (r) baptizing in California"/>
          <p:cNvSpPr txBox="1"/>
          <p:nvPr/>
        </p:nvSpPr>
        <p:spPr>
          <a:xfrm>
            <a:off x="6565134" y="5253186"/>
            <a:ext cx="5357997" cy="18050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Kenn Gullikesen (r) baptizing in California</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Prior to the 1970s, most evangelicals looked upon the Pentecostal-Charismatic movement as fanaticism and wors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Prior to the 1970s, most evangelicals looked upon the Pentecostal-Charismatic movement as fanaticism and worse.</a:t>
            </a:r>
          </a:p>
        </p:txBody>
      </p:sp>
      <p:pic>
        <p:nvPicPr>
          <p:cNvPr id="258" name="norleans-indianapolis 05.jpg" descr="norleans-indianapolis 05.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John Wimber, pastor of a nearby Calvary Chapel, merged with Gullikesen and became the leader of the new Vineyard association."/>
          <p:cNvSpPr txBox="1"/>
          <p:nvPr>
            <p:ph type="body" sz="half" idx="1"/>
          </p:nvPr>
        </p:nvSpPr>
        <p:spPr>
          <a:xfrm>
            <a:off x="882767" y="1063058"/>
            <a:ext cx="5523770" cy="8125761"/>
          </a:xfrm>
          <a:prstGeom prst="rect">
            <a:avLst/>
          </a:prstGeom>
        </p:spPr>
        <p:txBody>
          <a:bodyPr/>
          <a:lstStyle>
            <a:lvl1pPr>
              <a:defRPr b="1" sz="3400">
                <a:solidFill>
                  <a:srgbClr val="94E3FE"/>
                </a:solidFill>
                <a:latin typeface="Arial"/>
                <a:ea typeface="Arial"/>
                <a:cs typeface="Arial"/>
                <a:sym typeface="Arial"/>
              </a:defRPr>
            </a:lvl1pPr>
          </a:lstStyle>
          <a:p>
            <a:pPr/>
            <a:r>
              <a:t>John Wimber, pastor of a nearby Calvary Chapel, merged with Gullikesen and became the leader of the new Vineyard association.</a:t>
            </a:r>
          </a:p>
        </p:txBody>
      </p:sp>
      <p:pic>
        <p:nvPicPr>
          <p:cNvPr id="411" name="proxy.duckduckgo.jpg" descr="proxy.duckduckgo.jpg"/>
          <p:cNvPicPr>
            <a:picLocks noChangeAspect="0"/>
          </p:cNvPicPr>
          <p:nvPr/>
        </p:nvPicPr>
        <p:blipFill>
          <a:blip r:embed="rId2">
            <a:extLst/>
          </a:blip>
          <a:stretch>
            <a:fillRect/>
          </a:stretch>
        </p:blipFill>
        <p:spPr>
          <a:xfrm>
            <a:off x="6934645" y="1158294"/>
            <a:ext cx="5098838" cy="4285769"/>
          </a:xfrm>
          <a:prstGeom prst="rect">
            <a:avLst/>
          </a:prstGeom>
        </p:spPr>
      </p:pic>
      <p:pic>
        <p:nvPicPr>
          <p:cNvPr id="412" name="proxy.duckduckgo.jpg" descr="proxy.duckduckgo.jpg"/>
          <p:cNvPicPr>
            <a:picLocks noChangeAspect="0"/>
          </p:cNvPicPr>
          <p:nvPr/>
        </p:nvPicPr>
        <p:blipFill>
          <a:blip r:embed="rId3">
            <a:extLst/>
          </a:blip>
          <a:stretch>
            <a:fillRect/>
          </a:stretch>
        </p:blipFill>
        <p:spPr>
          <a:xfrm>
            <a:off x="4435535" y="4815894"/>
            <a:ext cx="5474258" cy="4285769"/>
          </a:xfrm>
          <a:prstGeom prst="rect">
            <a:avLst/>
          </a:prstGeom>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Wimber founded the Anaheim Vineyard, which became the headquarters of the movement and eventually grew to 6,000 members."/>
          <p:cNvSpPr txBox="1"/>
          <p:nvPr>
            <p:ph type="body" sz="half" idx="1"/>
          </p:nvPr>
        </p:nvSpPr>
        <p:spPr>
          <a:xfrm>
            <a:off x="882767" y="1063058"/>
            <a:ext cx="4966954" cy="8228452"/>
          </a:xfrm>
          <a:prstGeom prst="rect">
            <a:avLst/>
          </a:prstGeom>
        </p:spPr>
        <p:txBody>
          <a:bodyPr/>
          <a:lstStyle>
            <a:lvl1pPr>
              <a:defRPr b="1" sz="3400">
                <a:solidFill>
                  <a:srgbClr val="94E3FE"/>
                </a:solidFill>
                <a:latin typeface="Arial"/>
                <a:ea typeface="Arial"/>
                <a:cs typeface="Arial"/>
                <a:sym typeface="Arial"/>
              </a:defRPr>
            </a:lvl1pPr>
          </a:lstStyle>
          <a:p>
            <a:pPr/>
            <a:r>
              <a:t>Wimber founded the Anaheim Vineyard, which became the headquarters of the movement and eventually grew to 6,000 members.</a:t>
            </a:r>
          </a:p>
        </p:txBody>
      </p:sp>
      <p:pic>
        <p:nvPicPr>
          <p:cNvPr id="415" name="proxy.duckduckgo.jpg" descr="proxy.duckduckgo.jpg"/>
          <p:cNvPicPr>
            <a:picLocks noChangeAspect="0"/>
          </p:cNvPicPr>
          <p:nvPr/>
        </p:nvPicPr>
        <p:blipFill>
          <a:blip r:embed="rId2">
            <a:extLst/>
          </a:blip>
          <a:stretch>
            <a:fillRect/>
          </a:stretch>
        </p:blipFill>
        <p:spPr>
          <a:xfrm>
            <a:off x="5938492" y="1107494"/>
            <a:ext cx="5977714" cy="5766330"/>
          </a:xfrm>
          <a:prstGeom prst="rect">
            <a:avLst/>
          </a:prstGeom>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The association’s rapid growth oftentimes came by robbing other churches.…"/>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The association’s rapid growth oftentimes came by robbing other churches.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Of the 850 Vineyard churches in those days, some 35% came over in their totality from another denomination or group and a large percentage of the membership of new Vineyard churches comes from existing congregations in the area.</a:t>
            </a:r>
          </a:p>
        </p:txBody>
      </p:sp>
      <p:pic>
        <p:nvPicPr>
          <p:cNvPr id="418" name="proxy.duckduckgo.jpg" descr="proxy.duckduckgo.jpg"/>
          <p:cNvPicPr>
            <a:picLocks noChangeAspect="0"/>
          </p:cNvPicPr>
          <p:nvPr/>
        </p:nvPicPr>
        <p:blipFill>
          <a:blip r:embed="rId2">
            <a:extLst/>
          </a:blip>
          <a:stretch>
            <a:fillRect/>
          </a:stretch>
        </p:blipFill>
        <p:spPr>
          <a:xfrm>
            <a:off x="8022636" y="1040489"/>
            <a:ext cx="4020570" cy="6119755"/>
          </a:xfrm>
          <a:prstGeom prst="rect">
            <a:avLst/>
          </a:prstGeom>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Wimber’s Warning Against Strict Biblical Testing…"/>
          <p:cNvSpPr txBox="1"/>
          <p:nvPr>
            <p:ph type="body" idx="1"/>
          </p:nvPr>
        </p:nvSpPr>
        <p:spPr>
          <a:xfrm>
            <a:off x="882767" y="1063058"/>
            <a:ext cx="6616962" cy="8228452"/>
          </a:xfrm>
          <a:prstGeom prst="rect">
            <a:avLst/>
          </a:prstGeom>
        </p:spPr>
        <p:txBody>
          <a:bodyPr/>
          <a:lstStyle/>
          <a:p>
            <a:pPr>
              <a:defRPr b="1" sz="3400">
                <a:solidFill>
                  <a:srgbClr val="FFFFFF"/>
                </a:solidFill>
                <a:latin typeface="Arial"/>
                <a:ea typeface="Arial"/>
                <a:cs typeface="Arial"/>
                <a:sym typeface="Arial"/>
              </a:defRPr>
            </a:pPr>
            <a:r>
              <a:t>Wimber’s Warning Against Strict Biblical Testing</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John Wimber warned against strict biblical testing and exalted a mystical approach to Christianity.</a:t>
            </a:r>
          </a:p>
          <a:p>
            <a:pPr>
              <a:defRPr b="1" sz="3400">
                <a:solidFill>
                  <a:srgbClr val="94E3FE"/>
                </a:solidFill>
                <a:latin typeface="Arial"/>
                <a:ea typeface="Arial"/>
                <a:cs typeface="Arial"/>
                <a:sym typeface="Arial"/>
              </a:defRPr>
            </a:pPr>
          </a:p>
        </p:txBody>
      </p:sp>
      <p:pic>
        <p:nvPicPr>
          <p:cNvPr id="421" name="proxy.duckduckgo.jpg" descr="proxy.duckduckgo.jpg"/>
          <p:cNvPicPr>
            <a:picLocks noChangeAspect="0"/>
          </p:cNvPicPr>
          <p:nvPr/>
        </p:nvPicPr>
        <p:blipFill>
          <a:blip r:embed="rId2">
            <a:extLst/>
          </a:blip>
          <a:stretch>
            <a:fillRect/>
          </a:stretch>
        </p:blipFill>
        <p:spPr>
          <a:xfrm>
            <a:off x="7609339" y="1082094"/>
            <a:ext cx="4415521" cy="4278976"/>
          </a:xfrm>
          <a:prstGeom prst="rect">
            <a:avLst/>
          </a:prstGeom>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True to his Quaker roots, Wimber was not satisfied with a life of simple faith; he wanted to “feel God.” He wanted to “see” something. Though Wimber always affirmed that he accepted the Bible as the final authority, he undermined that affirmation by cons"/>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True to his Quaker roots, Wimber was not satisfied with a life of simple faith; he wanted to “feel God.” He wanted to “see” something. Though Wimber always affirmed that he accepted the Bible as the final authority, he undermined that affirmation by constantly exalting experience and by putting down the Bible-alone approach to truth.</a:t>
            </a:r>
          </a:p>
        </p:txBody>
      </p:sp>
      <p:pic>
        <p:nvPicPr>
          <p:cNvPr id="424"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HE WAS A STUDY IN CONTRADICTIONS, but it was his allowance for extra-biblical revelation and his lust for signs and wonders that created the contradiction."/>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HE WAS A STUDY IN CONTRADICTIONS, but it was his allowance for extra-biblical revelation and his lust for signs and wonders that created the contradiction.</a:t>
            </a:r>
          </a:p>
        </p:txBody>
      </p:sp>
      <p:pic>
        <p:nvPicPr>
          <p:cNvPr id="427"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Wimber warned against “worshipping the book” and mocked those who judge everything strictly by the Bible and do not allow for “new things,” saying they have “God the Father, God the Son, and God the Holy Book” (Wimber, as cited by Hank Hanegraaff, Counte"/>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Wimber warned against “worshipping the book” and mocked those who judge everything strictly by the Bible and do not allow for “new things,” saying they have “God the Father, God the Son, and God the Holy Book” (Wimber, as cited by Hank Hanegraaff, </a:t>
            </a:r>
            <a:r>
              <a:rPr i="1"/>
              <a:t>Counterfeit Revival</a:t>
            </a:r>
            <a:r>
              <a:t>, p. 109). </a:t>
            </a:r>
          </a:p>
        </p:txBody>
      </p:sp>
      <p:pic>
        <p:nvPicPr>
          <p:cNvPr id="430"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On another occasion Wimber warned against being “too rigid” and “too heavily oriented to the written Word” (Ibid.).…"/>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On another occasion Wimber warned against being “too rigid” and “too heavily oriented to the written Word” (Ibid.).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To the contrary, the Psalmist said the written Word “is a lamp unto my feet and a light unto my path” (Ps. 119:105). It is impossible to be too strongly oriented toward the Bible! </a:t>
            </a:r>
          </a:p>
        </p:txBody>
      </p:sp>
      <p:pic>
        <p:nvPicPr>
          <p:cNvPr id="433"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In a healing seminar, Wimber made the following amazing statement, “It’s evil when you hide behind doctrinal beliefs that curtail and control the work of the Spirit. ... The Church today is committing evil in the name of sound doctrine. And they are quen"/>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In a healing seminar, Wimber made the following amazing statement, “It’s evil when you hide behind doctrinal beliefs that curtail and control the work of the Spirit. ... The Church today is committing evil in the name of sound doctrine. And they are quenching the work of the Holy Spirit” (Wimber, Healing Seminar Series, cited from </a:t>
            </a:r>
            <a:r>
              <a:rPr i="1"/>
              <a:t>Testing the Fruit of the Vineyard</a:t>
            </a:r>
            <a:r>
              <a:t> by John Goodwin)</a:t>
            </a:r>
          </a:p>
        </p:txBody>
      </p:sp>
      <p:pic>
        <p:nvPicPr>
          <p:cNvPr id="436"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8" name="This was not only wrong thinking; it was ridiculous. Since the Holy Spirit will never act contrary to the Scriptures which He inspired, it is impossible to quench the Spirit by testing everything by the Bible."/>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This was not only wrong thinking; it was ridiculous. Since the Holy Spirit will never act contrary to the Scriptures which He inspired, it is impossible to quench the Spirit by testing everything by the Bible.</a:t>
            </a:r>
          </a:p>
        </p:txBody>
      </p:sp>
      <p:pic>
        <p:nvPicPr>
          <p:cNvPr id="439" name="proxy.duckduckgo.jpg" descr="proxy.duckduckgo.jpg"/>
          <p:cNvPicPr>
            <a:picLocks noChangeAspect="0"/>
          </p:cNvPicPr>
          <p:nvPr/>
        </p:nvPicPr>
        <p:blipFill>
          <a:blip r:embed="rId2">
            <a:extLst/>
          </a:blip>
          <a:stretch>
            <a:fillRect/>
          </a:stretch>
        </p:blipFill>
        <p:spPr>
          <a:xfrm>
            <a:off x="7794834" y="1082094"/>
            <a:ext cx="4230027" cy="4102367"/>
          </a:xfrm>
          <a:prstGeom prst="rect">
            <a:avLst/>
          </a:prstGeom>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Arno Gaebelein said, “We are convinced that this movement is one which is not of God” (Our Hope, July 1907)."/>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Arno Gaebelein said, “We are convinced that this movement is one which is not of God” (</a:t>
            </a:r>
            <a:r>
              <a:rPr i="1"/>
              <a:t>Our Hope</a:t>
            </a:r>
            <a:r>
              <a:t>, July 1907).</a:t>
            </a:r>
          </a:p>
        </p:txBody>
      </p:sp>
      <p:pic>
        <p:nvPicPr>
          <p:cNvPr id="261" name="proxy.duckduckgo.jpg" descr="proxy.duckduckgo.jpg"/>
          <p:cNvPicPr>
            <a:picLocks noChangeAspect="0"/>
          </p:cNvPicPr>
          <p:nvPr/>
        </p:nvPicPr>
        <p:blipFill>
          <a:blip r:embed="rId2">
            <a:extLst/>
          </a:blip>
          <a:stretch>
            <a:fillRect/>
          </a:stretch>
        </p:blipFill>
        <p:spPr>
          <a:xfrm>
            <a:off x="7687129" y="1080697"/>
            <a:ext cx="4259943" cy="6826045"/>
          </a:xfrm>
          <a:prstGeom prst="rect">
            <a:avLst/>
          </a:prstGeom>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In 1994, Phillip Johnson visited Wimber’s Anaheim Vineyard, and the congregation was told by one of the Vineyard pastors:…"/>
          <p:cNvSpPr txBox="1"/>
          <p:nvPr>
            <p:ph type="body" idx="1"/>
          </p:nvPr>
        </p:nvSpPr>
        <p:spPr>
          <a:xfrm>
            <a:off x="857367" y="775274"/>
            <a:ext cx="6616962" cy="8228452"/>
          </a:xfrm>
          <a:prstGeom prst="rect">
            <a:avLst/>
          </a:prstGeom>
        </p:spPr>
        <p:txBody>
          <a:bodyPr/>
          <a:lstStyle/>
          <a:p>
            <a:pPr>
              <a:defRPr b="1" sz="3400">
                <a:solidFill>
                  <a:srgbClr val="94E3FE"/>
                </a:solidFill>
                <a:latin typeface="Arial"/>
                <a:ea typeface="Arial"/>
                <a:cs typeface="Arial"/>
                <a:sym typeface="Arial"/>
              </a:defRPr>
            </a:pPr>
            <a:r>
              <a:t>In 1994, Phillip Johnson visited Wimber’s Anaheim Vineyard, and the congregation was told by one of the Vineyard pastors: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a moment I’m going to call down the Holy Spirit. Things like you’ve never seen will begin to happen. ... Don’t be alarmed by anything you see ... And above all, don’t try to rationally evaluate the things you will see. … Subjecting the revival to doctrinal tests is the surest way to put out the fire.”</a:t>
            </a:r>
          </a:p>
        </p:txBody>
      </p:sp>
      <p:pic>
        <p:nvPicPr>
          <p:cNvPr id="442"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At the same meeting a female church staff member led in public prayer with these frightful words: “We refuse to critique with our minds the work that you want to do in our hearts. We refuse to subject your work to our little doctrinal tests” (Johnson, “M"/>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At the same meeting a female church staff member led in public prayer with these frightful words: “We refuse to critique with our minds the work that you want to do in our hearts. We refuse to subject your work to our little doctrinal tests” (</a:t>
            </a:r>
            <a:r>
              <a:t>Johnson, “My Visit to the Anaheim Vineyard”</a:t>
            </a:r>
            <a:r>
              <a:t>).</a:t>
            </a:r>
          </a:p>
        </p:txBody>
      </p:sp>
      <p:pic>
        <p:nvPicPr>
          <p:cNvPr id="445"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This is the same philosophy that has produced the popular charismatic motto, “We must not put God in a box.” If the “box” referred to is human tradition, that saying is true; but more often than not, the “box” refers even to the Bible itself."/>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This is the same philosophy that has produced the popular charismatic motto, “We must not put God in a box.” If the “box” referred to is human tradition, that saying is true; but more often than not, the “box” refers even to the Bible itself. </a:t>
            </a:r>
          </a:p>
        </p:txBody>
      </p:sp>
      <p:pic>
        <p:nvPicPr>
          <p:cNvPr id="448"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Such a mindset leaves one open to spiritual delusion. If the Holy Spirit operates contrary to the Scripture in any sense whatsoever, there is no way to discern between truth and error."/>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Such a mindset leaves one open to spiritual delusion. If the Holy Spirit operates contrary to the Scripture in any sense whatsoever, there is no way to discern between truth and error. </a:t>
            </a:r>
          </a:p>
        </p:txBody>
      </p:sp>
      <p:pic>
        <p:nvPicPr>
          <p:cNvPr id="451"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This subtle undermining of biblical authority is one reason why strange and unscriptural things such as spirit slaying, spiritual drunkenness, “holy laughter,” and imperfect prophesying have been accepted."/>
          <p:cNvSpPr txBox="1"/>
          <p:nvPr>
            <p:ph type="body" sz="half" idx="1"/>
          </p:nvPr>
        </p:nvSpPr>
        <p:spPr>
          <a:xfrm>
            <a:off x="882767" y="1063058"/>
            <a:ext cx="5789478" cy="8228452"/>
          </a:xfrm>
          <a:prstGeom prst="rect">
            <a:avLst/>
          </a:prstGeom>
        </p:spPr>
        <p:txBody>
          <a:bodyPr/>
          <a:lstStyle>
            <a:lvl1pPr>
              <a:defRPr b="1" sz="3400">
                <a:solidFill>
                  <a:srgbClr val="94E3FE"/>
                </a:solidFill>
                <a:latin typeface="Arial"/>
                <a:ea typeface="Arial"/>
                <a:cs typeface="Arial"/>
                <a:sym typeface="Arial"/>
              </a:defRPr>
            </a:lvl1pPr>
          </a:lstStyle>
          <a:p>
            <a:pPr/>
            <a:r>
              <a:t>This subtle undermining of biblical authority is one reason why strange and unscriptural things such as spirit slaying, spiritual drunkenness, “holy laughter,” and imperfect prophesying have been accepted. </a:t>
            </a:r>
          </a:p>
        </p:txBody>
      </p:sp>
      <p:pic>
        <p:nvPicPr>
          <p:cNvPr id="454" name="proxy.duckduckgo.jpg" descr="proxy.duckduckgo.jpg"/>
          <p:cNvPicPr>
            <a:picLocks noChangeAspect="0"/>
          </p:cNvPicPr>
          <p:nvPr/>
        </p:nvPicPr>
        <p:blipFill>
          <a:blip r:embed="rId2">
            <a:extLst/>
          </a:blip>
          <a:stretch>
            <a:fillRect/>
          </a:stretch>
        </p:blipFill>
        <p:spPr>
          <a:xfrm>
            <a:off x="7852130" y="1082094"/>
            <a:ext cx="3929941" cy="4909338"/>
          </a:xfrm>
          <a:prstGeom prst="rect">
            <a:avLst/>
          </a:prstGeom>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It is the natural desire of every child of God, of course, to experience the Lord and His Word as fully as possible, as fully as the Bible allows, but if our experiences are not subjected to Scripture, they can lead to all sorts of error."/>
          <p:cNvSpPr txBox="1"/>
          <p:nvPr>
            <p:ph type="body" sz="half" idx="1"/>
          </p:nvPr>
        </p:nvSpPr>
        <p:spPr>
          <a:xfrm>
            <a:off x="882767" y="1063058"/>
            <a:ext cx="6083959" cy="7845170"/>
          </a:xfrm>
          <a:prstGeom prst="rect">
            <a:avLst/>
          </a:prstGeom>
        </p:spPr>
        <p:txBody>
          <a:bodyPr/>
          <a:lstStyle>
            <a:lvl1pPr>
              <a:defRPr b="1" sz="3400">
                <a:solidFill>
                  <a:srgbClr val="94E3FE"/>
                </a:solidFill>
                <a:latin typeface="Arial"/>
                <a:ea typeface="Arial"/>
                <a:cs typeface="Arial"/>
                <a:sym typeface="Arial"/>
              </a:defRPr>
            </a:lvl1pPr>
          </a:lstStyle>
          <a:p>
            <a:pPr/>
            <a:r>
              <a:t>It is the natural desire of every child of God, of course, to experience the Lord and His Word as fully as possible, as fully as the Bible allows, but if our experiences are not subjected to Scripture, they can lead to all sorts of error. </a:t>
            </a:r>
          </a:p>
        </p:txBody>
      </p:sp>
      <p:pic>
        <p:nvPicPr>
          <p:cNvPr id="457" name="proxy.duckduckgo.jpg" descr="proxy.duckduckgo.jpg"/>
          <p:cNvPicPr>
            <a:picLocks noChangeAspect="0"/>
          </p:cNvPicPr>
          <p:nvPr/>
        </p:nvPicPr>
        <p:blipFill>
          <a:blip r:embed="rId2">
            <a:extLst/>
          </a:blip>
          <a:stretch>
            <a:fillRect/>
          </a:stretch>
        </p:blipFill>
        <p:spPr>
          <a:xfrm>
            <a:off x="7440207" y="1158294"/>
            <a:ext cx="4526799" cy="4384922"/>
          </a:xfrm>
          <a:prstGeom prst="rect">
            <a:avLst/>
          </a:prstGeom>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We desire to know God experientially, but God has ordained that this present life be lived by faith, and if something is sight (or feeling or experience) it is not faith (Ro. 8:24).…"/>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We desire to know God experientially, but God has ordained that this present life be lived by faith, and if something is sight (or feeling or experience) it is not faith (Ro. 8:24).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Genuine Bible faith is the evidence of “things not seen” (Hebrews 11:1). </a:t>
            </a:r>
          </a:p>
        </p:txBody>
      </p:sp>
      <p:pic>
        <p:nvPicPr>
          <p:cNvPr id="460" name="proxy.duckduckgo.jpg" descr="proxy.duckduckgo.jpg"/>
          <p:cNvPicPr>
            <a:picLocks noChangeAspect="0"/>
          </p:cNvPicPr>
          <p:nvPr/>
        </p:nvPicPr>
        <p:blipFill>
          <a:blip r:embed="rId2">
            <a:extLst/>
          </a:blip>
          <a:stretch>
            <a:fillRect/>
          </a:stretch>
        </p:blipFill>
        <p:spPr>
          <a:xfrm>
            <a:off x="7946436" y="1158294"/>
            <a:ext cx="4020570" cy="4145534"/>
          </a:xfrm>
          <a:prstGeom prst="rect">
            <a:avLst/>
          </a:prstGeom>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2" name="The Lord Jesus Christ pronounced a blessing upon those who simply believe God without the advantage of sight. “Jesus saith unto him, Thomas, because thou hast seen me, thou hast believed: blessed are they that have not seen, and yet have believed” (John "/>
          <p:cNvSpPr txBox="1"/>
          <p:nvPr>
            <p:ph type="body" sz="half" idx="1"/>
          </p:nvPr>
        </p:nvSpPr>
        <p:spPr>
          <a:xfrm>
            <a:off x="882767" y="1063058"/>
            <a:ext cx="5991785" cy="8205632"/>
          </a:xfrm>
          <a:prstGeom prst="rect">
            <a:avLst/>
          </a:prstGeom>
        </p:spPr>
        <p:txBody>
          <a:bodyPr/>
          <a:lstStyle/>
          <a:p>
            <a:pPr>
              <a:defRPr b="1" sz="3400">
                <a:solidFill>
                  <a:srgbClr val="94E3FE"/>
                </a:solidFill>
                <a:latin typeface="Arial"/>
                <a:ea typeface="Arial"/>
                <a:cs typeface="Arial"/>
                <a:sym typeface="Arial"/>
              </a:defRPr>
            </a:pPr>
            <a:r>
              <a:t>The Lord Jesus Christ pronounced a blessing upon those who simply believe God without the advantage of sight. “</a:t>
            </a:r>
            <a:r>
              <a:rPr>
                <a:solidFill>
                  <a:srgbClr val="FFFFFF"/>
                </a:solidFill>
              </a:rPr>
              <a:t>Jesus saith unto him, Thomas, because thou hast seen me, thou hast believed: blessed are they that have not seen, and yet have believed</a:t>
            </a:r>
            <a:r>
              <a:t>” (John 20:29).</a:t>
            </a:r>
          </a:p>
        </p:txBody>
      </p:sp>
      <p:pic>
        <p:nvPicPr>
          <p:cNvPr id="463"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By encouraging his followers to seek and expect signs and wonders, by downplaying and belittling doctrinal restraints, by promoting the idea of extra-biblical revelation through dreams and prophecies, by his promotion of sensual concepts of worship, and "/>
          <p:cNvSpPr txBox="1"/>
          <p:nvPr>
            <p:ph type="body" sz="half" idx="1"/>
          </p:nvPr>
        </p:nvSpPr>
        <p:spPr>
          <a:xfrm>
            <a:off x="882767" y="1063058"/>
            <a:ext cx="5987518" cy="8165250"/>
          </a:xfrm>
          <a:prstGeom prst="rect">
            <a:avLst/>
          </a:prstGeom>
        </p:spPr>
        <p:txBody>
          <a:bodyPr/>
          <a:lstStyle>
            <a:lvl1pPr>
              <a:defRPr b="1" sz="3400">
                <a:solidFill>
                  <a:srgbClr val="94E3FE"/>
                </a:solidFill>
                <a:latin typeface="Arial"/>
                <a:ea typeface="Arial"/>
                <a:cs typeface="Arial"/>
                <a:sym typeface="Arial"/>
              </a:defRPr>
            </a:lvl1pPr>
          </a:lstStyle>
          <a:p>
            <a:pPr/>
            <a:r>
              <a:t>By encouraging his followers to seek and expect signs and wonders, by downplaying and belittling doctrinal restraints, by promoting the idea of extra-biblical revelation through dreams and prophecies, by his promotion of sensual concepts of worship, and by his mystical approach to the Christian life, John Wimber prepared fertile soil for aberrant movements. </a:t>
            </a:r>
          </a:p>
        </p:txBody>
      </p:sp>
      <p:pic>
        <p:nvPicPr>
          <p:cNvPr id="466" name="proxy.duckduckgo.jpg" descr="proxy.duckduckgo.jpg"/>
          <p:cNvPicPr>
            <a:picLocks noChangeAspect="0"/>
          </p:cNvPicPr>
          <p:nvPr/>
        </p:nvPicPr>
        <p:blipFill>
          <a:blip r:embed="rId2">
            <a:extLst/>
          </a:blip>
          <a:stretch>
            <a:fillRect/>
          </a:stretch>
        </p:blipFill>
        <p:spPr>
          <a:xfrm>
            <a:off x="7159135" y="1158294"/>
            <a:ext cx="4883972" cy="3902945"/>
          </a:xfrm>
          <a:prstGeom prst="rect">
            <a:avLst/>
          </a:prstGeom>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Wimber’s Unscriptural Emphasis on Miracles…"/>
          <p:cNvSpPr txBox="1"/>
          <p:nvPr>
            <p:ph type="body" idx="1"/>
          </p:nvPr>
        </p:nvSpPr>
        <p:spPr>
          <a:xfrm>
            <a:off x="882767" y="1063058"/>
            <a:ext cx="6616962" cy="8228452"/>
          </a:xfrm>
          <a:prstGeom prst="rect">
            <a:avLst/>
          </a:prstGeom>
        </p:spPr>
        <p:txBody>
          <a:bodyPr/>
          <a:lstStyle/>
          <a:p>
            <a:pPr>
              <a:defRPr b="1" sz="3400">
                <a:solidFill>
                  <a:srgbClr val="FFFFFF"/>
                </a:solidFill>
                <a:latin typeface="Arial"/>
                <a:ea typeface="Arial"/>
                <a:cs typeface="Arial"/>
                <a:sym typeface="Arial"/>
              </a:defRPr>
            </a:pPr>
            <a:r>
              <a:t>Wimber’s Unscriptural Emphasis on Miracles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After John Wimber became a Christian, he became a voracious Bible reader, and after weeks of reading about miracles in the Bible and attending “boring” church services, he asked one of the teachers, “When do we get to do the stuff?”</a:t>
            </a:r>
          </a:p>
        </p:txBody>
      </p:sp>
      <p:pic>
        <p:nvPicPr>
          <p:cNvPr id="469"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Harry Ironside called it “the disgusting tongues movement” and stated that “superstition and fanaticism of the grossest character find a ‘hotbed’ in their midst” (Ironside, Holiness: The False and the True, 1912)."/>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Harry Ironside called it “the disgusting tongues movement” and stated that “superstition and fanaticism of the grossest character find a ‘hotbed’ in their midst” (Ironside, </a:t>
            </a:r>
            <a:r>
              <a:rPr i="1"/>
              <a:t>Holiness: The False and the True</a:t>
            </a:r>
            <a:r>
              <a:t>, 1912).</a:t>
            </a:r>
          </a:p>
        </p:txBody>
      </p:sp>
      <p:pic>
        <p:nvPicPr>
          <p:cNvPr id="264" name="proxy.duckduckgo.jpg" descr="proxy.duckduckgo.jpg"/>
          <p:cNvPicPr>
            <a:picLocks noChangeAspect="0"/>
          </p:cNvPicPr>
          <p:nvPr/>
        </p:nvPicPr>
        <p:blipFill>
          <a:blip r:embed="rId2">
            <a:extLst/>
          </a:blip>
          <a:stretch>
            <a:fillRect/>
          </a:stretch>
        </p:blipFill>
        <p:spPr>
          <a:xfrm>
            <a:off x="7687129" y="1109115"/>
            <a:ext cx="4259943" cy="5854809"/>
          </a:xfrm>
          <a:prstGeom prst="rect">
            <a:avLst/>
          </a:prstGeom>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What stuff?” asked the leader.…"/>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“What stuff?” asked the leader.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“You know, the stuff here in the Bible,” said John. “You know, like stuff Jesus did--raising people from the dead, healing the blind and the paralyzed. You know, that stuff.”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“Well, we don’t do that anymore,” the man said. </a:t>
            </a:r>
          </a:p>
        </p:txBody>
      </p:sp>
      <p:pic>
        <p:nvPicPr>
          <p:cNvPr id="472"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You don’t? Well what do you do?” asked John.…"/>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“You don’t? Well what do you do?” asked John.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“What we did this morning,” replied the man.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frustration, Wimber responded: “For that I gave up drugs?”</a:t>
            </a:r>
          </a:p>
        </p:txBody>
      </p:sp>
      <p:pic>
        <p:nvPicPr>
          <p:cNvPr id="475"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This shows Wimber’s confused state of mind. The believer doesn’t give up sinful practices in order to get something just as satisfying to the flesh in return. He gives them up because he has repented and submitted his life to a new Master and Saviour. Th"/>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This shows Wimber’s confused state of mind. The believer doesn’t give up sinful practices in order to get something just as satisfying to the flesh in return. He gives them up because he has repented and submitted his life to a new Master and Saviour. The Christian life is a not a “new drug.”</a:t>
            </a:r>
          </a:p>
        </p:txBody>
      </p:sp>
      <p:pic>
        <p:nvPicPr>
          <p:cNvPr id="478"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Further, since Wimber was “a voracious Bible reader,” he should have read Jesus’ warning in Matthew 16:4 and elsewhere in the Gospels, “A wicked and adulterous generation seeketh after a sign.”"/>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Further, since Wimber was “a voracious Bible reader,” he should have read Jesus’ warning in Matthew 16:4 and elsewhere in the Gospels, “A wicked and adulterous generation seeketh after a sign.”</a:t>
            </a:r>
          </a:p>
        </p:txBody>
      </p:sp>
      <p:pic>
        <p:nvPicPr>
          <p:cNvPr id="481"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It is apparent that he did not heed this sharp warning, since his itch for “doing the stuff” only intensified as he grew older, even though he was never successful at it."/>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It is apparent that he did not heed this sharp warning, since his itch for “doing the stuff” only intensified as he grew older, even though he was never successful at it. </a:t>
            </a:r>
          </a:p>
        </p:txBody>
      </p:sp>
      <p:pic>
        <p:nvPicPr>
          <p:cNvPr id="484" name="hqdefault.jpg" descr="hqdefault.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Wimber taught a course on “Signs, Wonders, and Church Growth” at Fuller Theological Seminary in the early 1980s."/>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Wimber taught a course on “Signs, Wonders, and Church Growth” at Fuller Theological Seminary in the early 1980s.</a:t>
            </a:r>
          </a:p>
        </p:txBody>
      </p:sp>
      <p:pic>
        <p:nvPicPr>
          <p:cNvPr id="487" name="proxy.duckduckgo.jpg" descr="proxy.duckduckgo.jpg"/>
          <p:cNvPicPr>
            <a:picLocks noChangeAspect="0"/>
          </p:cNvPicPr>
          <p:nvPr/>
        </p:nvPicPr>
        <p:blipFill>
          <a:blip r:embed="rId2">
            <a:extLst/>
          </a:blip>
          <a:stretch>
            <a:fillRect/>
          </a:stretch>
        </p:blipFill>
        <p:spPr>
          <a:xfrm>
            <a:off x="7635597" y="1139046"/>
            <a:ext cx="4363007" cy="5260881"/>
          </a:xfrm>
          <a:prstGeom prst="rect">
            <a:avLst/>
          </a:prstGeom>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9" name="Later he traveled to many parts of the world with his “signs and wonders” crusades, promoting his doctrine that the Christian life and ministry should be accompanied by sign miracles to be authentic and that miracles produce faith and make evangelism eff"/>
          <p:cNvSpPr txBox="1"/>
          <p:nvPr>
            <p:ph type="body" idx="1"/>
          </p:nvPr>
        </p:nvSpPr>
        <p:spPr>
          <a:xfrm>
            <a:off x="882767" y="1063058"/>
            <a:ext cx="6241618" cy="8327869"/>
          </a:xfrm>
          <a:prstGeom prst="rect">
            <a:avLst/>
          </a:prstGeom>
        </p:spPr>
        <p:txBody>
          <a:bodyPr/>
          <a:lstStyle>
            <a:lvl1pPr>
              <a:defRPr b="1" sz="3400">
                <a:solidFill>
                  <a:srgbClr val="94E3FE"/>
                </a:solidFill>
                <a:latin typeface="Arial"/>
                <a:ea typeface="Arial"/>
                <a:cs typeface="Arial"/>
                <a:sym typeface="Arial"/>
              </a:defRPr>
            </a:lvl1pPr>
          </a:lstStyle>
          <a:p>
            <a:pPr/>
            <a:r>
              <a:t>Later he traveled to many parts of the world with his “signs and wonders” crusades, promoting his doctrine that the Christian life and ministry should be accompanied by sign miracles to be authentic and that miracles produce faith and make evangelism effective.</a:t>
            </a:r>
          </a:p>
        </p:txBody>
      </p:sp>
      <p:pic>
        <p:nvPicPr>
          <p:cNvPr id="490"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2"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93"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494" name="John Wimber healing crusade, London, 1985"/>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John Wimber healing crusade, London, 1985</a:t>
            </a:r>
          </a:p>
        </p:txBody>
      </p:sp>
      <p:grpSp>
        <p:nvGrpSpPr>
          <p:cNvPr id="497" name="proxy.duckduckgo.jpg"/>
          <p:cNvGrpSpPr/>
          <p:nvPr/>
        </p:nvGrpSpPr>
        <p:grpSpPr>
          <a:xfrm>
            <a:off x="994524" y="891976"/>
            <a:ext cx="11015752" cy="7039981"/>
            <a:chOff x="0" y="0"/>
            <a:chExt cx="11015751" cy="7039980"/>
          </a:xfrm>
        </p:grpSpPr>
        <p:pic>
          <p:nvPicPr>
            <p:cNvPr id="496" name="proxy.duckduckgo.jpg" descr="proxy.duckduckgo.jpg"/>
            <p:cNvPicPr>
              <a:picLocks noChangeAspect="1"/>
            </p:cNvPicPr>
            <p:nvPr/>
          </p:nvPicPr>
          <p:blipFill>
            <a:blip r:embed="rId2">
              <a:extLst/>
            </a:blip>
            <a:srcRect l="9871" t="0" r="9871" b="0"/>
            <a:stretch>
              <a:fillRect/>
            </a:stretch>
          </p:blipFill>
          <p:spPr>
            <a:xfrm>
              <a:off x="76200" y="63500"/>
              <a:ext cx="10876052" cy="6900281"/>
            </a:xfrm>
            <a:prstGeom prst="rect">
              <a:avLst/>
            </a:prstGeom>
            <a:ln>
              <a:noFill/>
            </a:ln>
            <a:effectLst/>
          </p:spPr>
        </p:pic>
        <p:pic>
          <p:nvPicPr>
            <p:cNvPr id="495" name="proxy.duckduckgo.jpg" descr="proxy.duckduckgo.jpg"/>
            <p:cNvPicPr>
              <a:picLocks noChangeAspect="0"/>
            </p:cNvPicPr>
            <p:nvPr/>
          </p:nvPicPr>
          <p:blipFill>
            <a:blip r:embed="rId3">
              <a:extLst/>
            </a:blip>
            <a:stretch>
              <a:fillRect/>
            </a:stretch>
          </p:blipFill>
          <p:spPr>
            <a:xfrm>
              <a:off x="-1" y="0"/>
              <a:ext cx="11015753" cy="7039981"/>
            </a:xfrm>
            <a:prstGeom prst="rect">
              <a:avLst/>
            </a:prstGeom>
            <a:effectLst/>
          </p:spPr>
        </p:pic>
      </p:gr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In his popular books Power Evangelism and Power Healing, Wimber promoted this idea:…"/>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In his popular books </a:t>
            </a:r>
            <a:r>
              <a:rPr i="1"/>
              <a:t>Power Evangelism</a:t>
            </a:r>
            <a:r>
              <a:t> and </a:t>
            </a:r>
            <a:r>
              <a:rPr i="1"/>
              <a:t>Power Healing</a:t>
            </a:r>
            <a:r>
              <a:t>, Wimber promoted this idea: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“Clearly the early Christians had an openness to the power of the Spirit, which resulted in signs and wonders and church growth. If we want to be like the early church, we too need to open to the Holy Spirit’s power” (</a:t>
            </a:r>
            <a:r>
              <a:rPr i="1"/>
              <a:t>Power Evangelism</a:t>
            </a:r>
            <a:r>
              <a:t>, p. 31).</a:t>
            </a:r>
          </a:p>
        </p:txBody>
      </p:sp>
      <p:pic>
        <p:nvPicPr>
          <p:cNvPr id="500"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01"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3" name="In reality, the miracles recorded in the book of Acts did not occur because “early Christians had an openness to the power of the Spirit” but were signs of the apostles (2 Co. 12:12)."/>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reality, the miracles recorded in the book of Acts did not occur because “early Christians had an openness to the power of the Spirit” but were signs of the apostles (2 Co. 12:12).</a:t>
            </a:r>
          </a:p>
        </p:txBody>
      </p:sp>
      <p:pic>
        <p:nvPicPr>
          <p:cNvPr id="504"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05"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Brethren minister Louis Bauman wrote in 1941 that “probably the most wide-spread of all satanic phenomena today is the demonic imitation of the apostolic gift of tongues.” He further asserted, “The first miracle that Satan ever wrought was to cause the 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Brethren minister Louis Bauman wrote in 1941 that “probably the most wide-spread of all satanic phenomena today is the demonic imitation of the apostolic gift of tongues.” He further asserted, “The first miracle that Satan ever wrought was to cause the serpent to speak in a tongue. It would appear he is still working his same original miracle.”</a:t>
            </a:r>
          </a:p>
        </p:txBody>
      </p:sp>
      <p:pic>
        <p:nvPicPr>
          <p:cNvPr id="267" name="proxy.duckduckgo.jpg" descr="proxy.duckduckgo.jpg"/>
          <p:cNvPicPr>
            <a:picLocks noChangeAspect="0"/>
          </p:cNvPicPr>
          <p:nvPr/>
        </p:nvPicPr>
        <p:blipFill>
          <a:blip r:embed="rId2">
            <a:extLst/>
          </a:blip>
          <a:stretch>
            <a:fillRect/>
          </a:stretch>
        </p:blipFill>
        <p:spPr>
          <a:xfrm>
            <a:off x="7687129" y="1047493"/>
            <a:ext cx="4259943" cy="6028853"/>
          </a:xfrm>
          <a:prstGeom prst="rect">
            <a:avLst/>
          </a:prstGeom>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Further, kingdom power will be enjoyed when Christ returns, and we who live in this present world must patiently wait for those events by faith."/>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Further, kingdom power will be enjoyed when Christ returns, and we who live in this present world must patiently wait for those events by faith. </a:t>
            </a:r>
          </a:p>
        </p:txBody>
      </p:sp>
      <p:pic>
        <p:nvPicPr>
          <p:cNvPr id="508"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09"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For I reckon that the sufferings of this present time are not wrothy to be compared with the glory which shall be revealed in us. For the earnest expectation of the creature waiteth for the manifestation of the sons of God. For the creature was made sub"/>
          <p:cNvSpPr txBox="1"/>
          <p:nvPr>
            <p:ph type="body" idx="1"/>
          </p:nvPr>
        </p:nvSpPr>
        <p:spPr>
          <a:xfrm>
            <a:off x="882767" y="1063058"/>
            <a:ext cx="6616962" cy="8228452"/>
          </a:xfrm>
          <a:prstGeom prst="rect">
            <a:avLst/>
          </a:prstGeom>
        </p:spPr>
        <p:txBody>
          <a:bodyPr/>
          <a:lstStyle>
            <a:lvl1pPr>
              <a:defRPr b="1" sz="3400">
                <a:solidFill>
                  <a:srgbClr val="FFFFFF"/>
                </a:solidFill>
                <a:latin typeface="Arial"/>
                <a:ea typeface="Arial"/>
                <a:cs typeface="Arial"/>
                <a:sym typeface="Arial"/>
              </a:defRPr>
            </a:lvl1pPr>
          </a:lstStyle>
          <a:p>
            <a:pPr/>
            <a:r>
              <a:t>“For I reckon that the sufferings of this present time are not wrothy to be compared with the glory which shall be revealed in us. For the earnest expectation of the creature waiteth for the manifestation of the sons of God. For the creature was made subject to vanity, not willingly, but by reason of him who hath subjected the same in hope” (Romans 8:18-20).</a:t>
            </a:r>
          </a:p>
        </p:txBody>
      </p:sp>
      <p:pic>
        <p:nvPicPr>
          <p:cNvPr id="512"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13"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5" name="“Because the creature itself also shall be delivered from the bondage of corruption into the glorious liberty of the children of God. For we know that the whole creation groaneth and travaileth in pain together until now. And not only they, but ourselves"/>
          <p:cNvSpPr txBox="1"/>
          <p:nvPr>
            <p:ph type="body" idx="1"/>
          </p:nvPr>
        </p:nvSpPr>
        <p:spPr>
          <a:xfrm>
            <a:off x="857367" y="762574"/>
            <a:ext cx="6616962" cy="8228452"/>
          </a:xfrm>
          <a:prstGeom prst="rect">
            <a:avLst/>
          </a:prstGeom>
        </p:spPr>
        <p:txBody>
          <a:bodyPr/>
          <a:lstStyle>
            <a:lvl1pPr>
              <a:defRPr b="1" sz="3400">
                <a:solidFill>
                  <a:srgbClr val="FFFFFF"/>
                </a:solidFill>
                <a:latin typeface="Arial"/>
                <a:ea typeface="Arial"/>
                <a:cs typeface="Arial"/>
                <a:sym typeface="Arial"/>
              </a:defRPr>
            </a:lvl1pPr>
          </a:lstStyle>
          <a:p>
            <a:pPr/>
            <a:r>
              <a:t>“Because the creature itself also shall be delivered from the bondage of corruption into the glorious liberty of the children of God. For we know that the whole creation groaneth and travaileth in pain together until now. And not only they, but ourselves also, which have the firstfruits of the Spirit, even we ourselves groan within ourselves, waiting for the adoption, to wit, the redemption of our body” (Romans 8:21-23).</a:t>
            </a:r>
          </a:p>
        </p:txBody>
      </p:sp>
      <p:pic>
        <p:nvPicPr>
          <p:cNvPr id="516"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17"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9" name="“For we are saved by hope: but hope that is seen is not hope: for what a man seeth, why doth he yet hope for? But if we hope for that we see not, then do we with patience wait for it” (Romans 8:24-25)."/>
          <p:cNvSpPr txBox="1"/>
          <p:nvPr>
            <p:ph type="body" idx="1"/>
          </p:nvPr>
        </p:nvSpPr>
        <p:spPr>
          <a:xfrm>
            <a:off x="882767" y="1063058"/>
            <a:ext cx="6616962" cy="8228452"/>
          </a:xfrm>
          <a:prstGeom prst="rect">
            <a:avLst/>
          </a:prstGeom>
        </p:spPr>
        <p:txBody>
          <a:bodyPr/>
          <a:lstStyle>
            <a:lvl1pPr>
              <a:defRPr b="1" sz="3400">
                <a:solidFill>
                  <a:srgbClr val="FFFFFF"/>
                </a:solidFill>
                <a:latin typeface="Arial"/>
                <a:ea typeface="Arial"/>
                <a:cs typeface="Arial"/>
                <a:sym typeface="Arial"/>
              </a:defRPr>
            </a:lvl1pPr>
          </a:lstStyle>
          <a:p>
            <a:pPr/>
            <a:r>
              <a:t>“For we are saved by hope: but hope that is seen is not hope: for what a man seeth, why doth he yet hope for? But if we hope for that we see not, then do we with patience wait for it” (Romans 8:24-25).</a:t>
            </a:r>
          </a:p>
        </p:txBody>
      </p:sp>
      <p:pic>
        <p:nvPicPr>
          <p:cNvPr id="520"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21"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3" name="Timothy was told that the kingdom will come when the King returns.…"/>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Timothy was told that the kingdom will come when the King returns.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“I charge thee therefore before God, and the Lord Jesus Christ, who shall judge the quick and the dead at his appearing and his kingdom” (2 Timothy 4:1).</a:t>
            </a:r>
          </a:p>
        </p:txBody>
      </p:sp>
      <p:pic>
        <p:nvPicPr>
          <p:cNvPr id="524"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25"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7" name="Paul taught new believers that they will enter into the kingdom after the tribulation of this present time.…"/>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Paul taught new believers that they will enter into the kingdom </a:t>
            </a:r>
            <a:r>
              <a:rPr i="1"/>
              <a:t>after</a:t>
            </a:r>
            <a:r>
              <a:t> the tribulation of this present time.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“Confirming the souls of the disciples, and exhorting them to continue in the faith, and that we must through much tribulation enter into the kingdom of God” (Acts 14:22).</a:t>
            </a:r>
          </a:p>
        </p:txBody>
      </p:sp>
      <p:pic>
        <p:nvPicPr>
          <p:cNvPr id="528"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29"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Miracles do not produce faith. “So then faith cometh by hearing, and hearing by the word of God” (Ro. 10:17).…"/>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Miracles do not produce faith. “</a:t>
            </a:r>
            <a:r>
              <a:rPr>
                <a:solidFill>
                  <a:srgbClr val="FFFFFF"/>
                </a:solidFill>
              </a:rPr>
              <a:t>So then faith cometh by hearing, and hearing by the word of God</a:t>
            </a:r>
            <a:r>
              <a:t>” (Ro. 10:17).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Multitudes who observed Christ’s mighty miracles, miracles that John Wimber was never able to do, did not believe in Him as the Messiah.</a:t>
            </a:r>
          </a:p>
        </p:txBody>
      </p:sp>
      <p:pic>
        <p:nvPicPr>
          <p:cNvPr id="532"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33"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This carnal enthusiasm for the miraculous is the atmosphere that has produced every variety of strange and heretical thing throughout the history of the Pentecostal movement."/>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This carnal enthusiasm for the miraculous is the atmosphere that has produced every variety of strange and heretical thing throughout the history of the Pentecostal movement.</a:t>
            </a:r>
          </a:p>
        </p:txBody>
      </p:sp>
      <p:pic>
        <p:nvPicPr>
          <p:cNvPr id="536" name="proxy.duckduckgo.jpg" descr="proxy.duckduckgo.jpg"/>
          <p:cNvPicPr>
            <a:picLocks noChangeAspect="0"/>
          </p:cNvPicPr>
          <p:nvPr/>
        </p:nvPicPr>
        <p:blipFill>
          <a:blip r:embed="rId2">
            <a:extLst/>
          </a:blip>
          <a:stretch>
            <a:fillRect/>
          </a:stretch>
        </p:blipFill>
        <p:spPr>
          <a:xfrm>
            <a:off x="9011883" y="572032"/>
            <a:ext cx="3307198" cy="5086409"/>
          </a:xfrm>
          <a:prstGeom prst="rect">
            <a:avLst/>
          </a:prstGeom>
        </p:spPr>
      </p:pic>
      <p:pic>
        <p:nvPicPr>
          <p:cNvPr id="537" name="proxy.duckduckgo.jpg" descr="proxy.duckduckgo.jpg"/>
          <p:cNvPicPr>
            <a:picLocks noChangeAspect="0"/>
          </p:cNvPicPr>
          <p:nvPr/>
        </p:nvPicPr>
        <p:blipFill>
          <a:blip r:embed="rId3">
            <a:extLst/>
          </a:blip>
          <a:stretch>
            <a:fillRect/>
          </a:stretch>
        </p:blipFill>
        <p:spPr>
          <a:xfrm rot="21327867">
            <a:off x="7896640" y="3438460"/>
            <a:ext cx="3453803" cy="5470118"/>
          </a:xfrm>
          <a:prstGeom prst="rect">
            <a:avLst/>
          </a:prstGeom>
        </p:spPr>
      </p:pic>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9" name="At Indianapolis ’90, Wimber said:  “After God has given you his Son, why would he withhold healing from you? … Up in heaven the angels rejoice when they see the servants of God on earth doing the deeds of the Son and ministering in the power of the kingd"/>
          <p:cNvSpPr txBox="1"/>
          <p:nvPr>
            <p:ph type="body" idx="1"/>
          </p:nvPr>
        </p:nvSpPr>
        <p:spPr>
          <a:xfrm>
            <a:off x="730367" y="775274"/>
            <a:ext cx="6318314" cy="8228452"/>
          </a:xfrm>
          <a:prstGeom prst="rect">
            <a:avLst/>
          </a:prstGeom>
        </p:spPr>
        <p:txBody>
          <a:bodyPr/>
          <a:lstStyle>
            <a:lvl1pPr>
              <a:defRPr b="1" sz="3400">
                <a:solidFill>
                  <a:srgbClr val="94E3FE"/>
                </a:solidFill>
                <a:latin typeface="Arial"/>
                <a:ea typeface="Arial"/>
                <a:cs typeface="Arial"/>
                <a:sym typeface="Arial"/>
              </a:defRPr>
            </a:lvl1pPr>
          </a:lstStyle>
          <a:p>
            <a:pPr/>
            <a:r>
              <a:t>At Indianapolis ’90, Wimber said:  “After God has given you his Son, why would he withhold healing from you? … Up in heaven the angels rejoice when they see the servants of God on earth doing the deeds of the Son and ministering in the power of the kingdom. … I believe right now that the Lord is releasing healing angels among us and that they are here to minister on his behalf…”</a:t>
            </a:r>
          </a:p>
        </p:txBody>
      </p:sp>
      <p:pic>
        <p:nvPicPr>
          <p:cNvPr id="540" name="new orleans 1987 wimber cain bickle 21.jpg" descr="new orleans 1987 wimber cain bickle 21.jpg"/>
          <p:cNvPicPr>
            <a:picLocks noChangeAspect="0"/>
          </p:cNvPicPr>
          <p:nvPr/>
        </p:nvPicPr>
        <p:blipFill>
          <a:blip r:embed="rId2">
            <a:extLst/>
          </a:blip>
          <a:stretch>
            <a:fillRect/>
          </a:stretch>
        </p:blipFill>
        <p:spPr>
          <a:xfrm>
            <a:off x="7614842" y="1195585"/>
            <a:ext cx="4485911" cy="6352586"/>
          </a:xfrm>
          <a:prstGeom prst="rect">
            <a:avLst/>
          </a:prstGeom>
        </p:spPr>
      </p:pic>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2" name="I was at this large ecumenical conference with media credentials.…"/>
          <p:cNvSpPr txBox="1"/>
          <p:nvPr>
            <p:ph type="body" idx="1"/>
          </p:nvPr>
        </p:nvSpPr>
        <p:spPr>
          <a:xfrm>
            <a:off x="882767" y="1063058"/>
            <a:ext cx="6616962" cy="8228452"/>
          </a:xfrm>
          <a:prstGeom prst="rect">
            <a:avLst/>
          </a:prstGeom>
        </p:spPr>
        <p:txBody>
          <a:bodyPr/>
          <a:lstStyle/>
          <a:p>
            <a:pPr>
              <a:defRPr b="1" sz="3400">
                <a:solidFill>
                  <a:srgbClr val="94E3FE"/>
                </a:solidFill>
                <a:latin typeface="Arial"/>
                <a:ea typeface="Arial"/>
                <a:cs typeface="Arial"/>
                <a:sym typeface="Arial"/>
              </a:defRPr>
            </a:pPr>
            <a:r>
              <a:t>I was at this large ecumenical conference with media credentials.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During the service where Wimber ministered, there were no signs and wonders after the fashion that we read about in the Gospels and the book of Acts.</a:t>
            </a:r>
          </a:p>
        </p:txBody>
      </p:sp>
      <p:pic>
        <p:nvPicPr>
          <p:cNvPr id="543" name="new orleans 1987 wimber cain bickle 21.jpg" descr="new orleans 1987 wimber cain bickle 21.jpg"/>
          <p:cNvPicPr>
            <a:picLocks noChangeAspect="0"/>
          </p:cNvPicPr>
          <p:nvPr/>
        </p:nvPicPr>
        <p:blipFill>
          <a:blip r:embed="rId2">
            <a:extLst/>
          </a:blip>
          <a:stretch>
            <a:fillRect/>
          </a:stretch>
        </p:blipFill>
        <p:spPr>
          <a:xfrm>
            <a:off x="7614842" y="1195585"/>
            <a:ext cx="4485911" cy="6352586"/>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R.A. Torrey said Pentecostalism is “emphatically not of God.”"/>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R.A. Torrey said Pentecostalism is “emphatically not of God.”</a:t>
            </a:r>
          </a:p>
        </p:txBody>
      </p:sp>
      <p:pic>
        <p:nvPicPr>
          <p:cNvPr id="270" name="proxy.duckduckgo.jpg" descr="proxy.duckduckgo.jpg"/>
          <p:cNvPicPr>
            <a:picLocks noChangeAspect="0"/>
          </p:cNvPicPr>
          <p:nvPr/>
        </p:nvPicPr>
        <p:blipFill>
          <a:blip r:embed="rId2">
            <a:extLst/>
          </a:blip>
          <a:stretch>
            <a:fillRect/>
          </a:stretch>
        </p:blipFill>
        <p:spPr>
          <a:xfrm>
            <a:off x="7503862" y="938463"/>
            <a:ext cx="4259944" cy="5383313"/>
          </a:xfrm>
          <a:prstGeom prst="rect">
            <a:avLst/>
          </a:prstGeom>
        </p:spPr>
      </p:pic>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5" name="Instead, there was screaming, laughing, moaning, and falling on the floor, all happening as Wimber spoke."/>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Instead, there was screaming, laughing, moaning, and falling on the floor, all happening as Wimber spoke. </a:t>
            </a:r>
          </a:p>
        </p:txBody>
      </p:sp>
      <p:pic>
        <p:nvPicPr>
          <p:cNvPr id="546" name="new orleans 1987 wimber cain bickle 21.jpg" descr="new orleans 1987 wimber cain bickle 21.jpg"/>
          <p:cNvPicPr>
            <a:picLocks noChangeAspect="0"/>
          </p:cNvPicPr>
          <p:nvPr/>
        </p:nvPicPr>
        <p:blipFill>
          <a:blip r:embed="rId2">
            <a:extLst/>
          </a:blip>
          <a:stretch>
            <a:fillRect/>
          </a:stretch>
        </p:blipFill>
        <p:spPr>
          <a:xfrm>
            <a:off x="7614842" y="1195585"/>
            <a:ext cx="4485911" cy="6352586"/>
          </a:xfrm>
          <a:prstGeom prst="rect">
            <a:avLst/>
          </a:prstGeom>
        </p:spPr>
      </p:pic>
    </p:spTree>
  </p:cSld>
  <p:clrMapOvr>
    <a:masterClrMapping/>
  </p:clrMapOvr>
  <p:transition xmlns:p14="http://schemas.microsoft.com/office/powerpoint/2010/main" spd="med" advClick="1"/>
</p:sld>
</file>

<file path=ppt/slides/slide9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8"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549"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550" name="A Catholic priest “slain in the Spirit” while John Wimber was speaking"/>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A Catholic priest “slain in the Spirit” while John Wimber was speaking</a:t>
            </a:r>
          </a:p>
        </p:txBody>
      </p:sp>
      <p:grpSp>
        <p:nvGrpSpPr>
          <p:cNvPr id="553" name="norleans-indianapolis 62.jpg"/>
          <p:cNvGrpSpPr/>
          <p:nvPr/>
        </p:nvGrpSpPr>
        <p:grpSpPr>
          <a:xfrm>
            <a:off x="676925" y="520700"/>
            <a:ext cx="11650950" cy="7569200"/>
            <a:chOff x="0" y="0"/>
            <a:chExt cx="11650949" cy="7569200"/>
          </a:xfrm>
        </p:grpSpPr>
        <p:pic>
          <p:nvPicPr>
            <p:cNvPr id="552" name="norleans-indianapolis 62.jpg" descr="norleans-indianapolis 62.jpg"/>
            <p:cNvPicPr>
              <a:picLocks noChangeAspect="1"/>
            </p:cNvPicPr>
            <p:nvPr/>
          </p:nvPicPr>
          <p:blipFill>
            <a:blip r:embed="rId2">
              <a:extLst/>
            </a:blip>
            <a:srcRect l="0" t="6636" r="0" b="6636"/>
            <a:stretch>
              <a:fillRect/>
            </a:stretch>
          </p:blipFill>
          <p:spPr>
            <a:xfrm>
              <a:off x="76200" y="63500"/>
              <a:ext cx="11511250" cy="7429500"/>
            </a:xfrm>
            <a:prstGeom prst="rect">
              <a:avLst/>
            </a:prstGeom>
            <a:ln>
              <a:noFill/>
            </a:ln>
            <a:effectLst/>
          </p:spPr>
        </p:pic>
        <p:pic>
          <p:nvPicPr>
            <p:cNvPr id="551" name="norleans-indianapolis 62.jpg" descr="norleans-indianapolis 62.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9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5" name="In spite of his claims about apostolic healing for today, Wimber’s healing success was no better than that of any Bible-believing pastor who prays for his people."/>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spite of his claims about apostolic healing for today, Wimber’s healing success was no better than that of any Bible-believing pastor who prays for his people.</a:t>
            </a:r>
          </a:p>
        </p:txBody>
      </p:sp>
      <p:pic>
        <p:nvPicPr>
          <p:cNvPr id="556"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8" name="I have prayed for the sick numerous times in accordance with James 5 and have seen most of them healed. But I don’t claim to have the gift of healing. That was an apostolic sign (2 Co. 12:12). What I do is obey the instructions of James 5, and God does a"/>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 have prayed for the sick numerous times in accordance with James 5 and have seen most of them healed. But I don’t claim to have the gift of healing. That was an apostolic sign (2 Co. 12:12). What I do is obey the instructions of James 5, and God does according to His will.</a:t>
            </a:r>
          </a:p>
        </p:txBody>
      </p:sp>
      <p:pic>
        <p:nvPicPr>
          <p:cNvPr id="559"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1" name="Twice I came very near death, once with pancreatitis and another time with a major heart attack, and both times I was healed in answer to the prayers of God’s people. I believe in healing for today, but I don’t believe in apostolic sign gift healing."/>
          <p:cNvSpPr txBox="1"/>
          <p:nvPr>
            <p:ph type="body" idx="1"/>
          </p:nvPr>
        </p:nvSpPr>
        <p:spPr>
          <a:xfrm>
            <a:off x="882767" y="1063058"/>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Twice I came very near death, once with pancreatitis and another time with a major heart attack, and both times I was healed in answer to the prayers of God’s people. I believe in healing for today, but I don’t believe in apostolic sign gift healing.</a:t>
            </a:r>
          </a:p>
        </p:txBody>
      </p:sp>
      <p:pic>
        <p:nvPicPr>
          <p:cNvPr id="562"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4" name="As for Wimber’s ministry, five Christian medical doctors attended his healing crusade in Leeds, England, and concluded: “We saw no change that suggested any healing of organic, physical disease” (Dr. Verna Wright, “A Medical View of Miraculous Healing,” "/>
          <p:cNvSpPr txBox="1"/>
          <p:nvPr>
            <p:ph type="body" idx="1"/>
          </p:nvPr>
        </p:nvSpPr>
        <p:spPr>
          <a:xfrm>
            <a:off x="831967" y="775274"/>
            <a:ext cx="6616962" cy="8228452"/>
          </a:xfrm>
          <a:prstGeom prst="rect">
            <a:avLst/>
          </a:prstGeom>
        </p:spPr>
        <p:txBody>
          <a:bodyPr/>
          <a:lstStyle/>
          <a:p>
            <a:pPr>
              <a:defRPr b="1" sz="3400">
                <a:solidFill>
                  <a:srgbClr val="94E3FE"/>
                </a:solidFill>
                <a:latin typeface="Arial"/>
                <a:ea typeface="Arial"/>
                <a:cs typeface="Arial"/>
                <a:sym typeface="Arial"/>
              </a:defRPr>
            </a:pPr>
            <a:r>
              <a:t>As for Wimber’s ministry, five Christian medical doctors attended his healing crusade in Leeds, England, and concluded: “We saw no change that suggested any healing of organic, physical disease” (Dr. Verna Wright, “A Medical View of Miraculous Healing,” </a:t>
            </a:r>
            <a:r>
              <a:rPr i="1"/>
              <a:t>The Healing Epidemic</a:t>
            </a:r>
            <a:r>
              <a:t>, first edition, 1988, p. 213).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Dr. Wright was Chief of Rheumatology at Leeds University. </a:t>
            </a:r>
          </a:p>
        </p:txBody>
      </p:sp>
      <p:pic>
        <p:nvPicPr>
          <p:cNvPr id="565"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7" name="During Wimber’s crusade in Leeds, a girl fell down screaming and was pronounced healed, but she had to be committed to a psychiatric hospital three months later."/>
          <p:cNvSpPr txBox="1"/>
          <p:nvPr>
            <p:ph type="body" idx="1"/>
          </p:nvPr>
        </p:nvSpPr>
        <p:spPr>
          <a:xfrm>
            <a:off x="958967" y="11054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During Wimber’s crusade in Leeds, a girl fell down screaming and was pronounced healed, but she had to be committed to a psychiatric hospital three months later. </a:t>
            </a:r>
          </a:p>
        </p:txBody>
      </p:sp>
      <p:pic>
        <p:nvPicPr>
          <p:cNvPr id="568"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0" name="Questioned about his healing ministry in March 1990 by some Christian leaders in Australia, Wimber admitted that not all diseases are equally responsive to his “healing” ministry."/>
          <p:cNvSpPr txBox="1"/>
          <p:nvPr>
            <p:ph type="body" idx="1"/>
          </p:nvPr>
        </p:nvSpPr>
        <p:spPr>
          <a:xfrm>
            <a:off x="908167" y="10800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Questioned about his healing ministry in March 1990 by some Christian leaders in Australia, Wimber admitted that not all diseases are equally responsive to his “healing” ministry. </a:t>
            </a:r>
          </a:p>
        </p:txBody>
      </p:sp>
      <p:pic>
        <p:nvPicPr>
          <p:cNvPr id="571"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3" name="He said that he had a high cure rate for headaches and back aches but that of the two hundred Down Syndrome children he had prayed over none had been healed (Phillip D. Jensen, “John Wimber Changes His Mind!” The Protestant Review, July 1990)."/>
          <p:cNvSpPr txBox="1"/>
          <p:nvPr>
            <p:ph type="body" idx="1"/>
          </p:nvPr>
        </p:nvSpPr>
        <p:spPr>
          <a:xfrm>
            <a:off x="857367" y="1029274"/>
            <a:ext cx="6616962" cy="8228452"/>
          </a:xfrm>
          <a:prstGeom prst="rect">
            <a:avLst/>
          </a:prstGeom>
        </p:spPr>
        <p:txBody>
          <a:bodyPr/>
          <a:lstStyle/>
          <a:p>
            <a:pPr>
              <a:defRPr b="1" sz="3400">
                <a:solidFill>
                  <a:srgbClr val="94E3FE"/>
                </a:solidFill>
                <a:latin typeface="Arial"/>
                <a:ea typeface="Arial"/>
                <a:cs typeface="Arial"/>
                <a:sym typeface="Arial"/>
              </a:defRPr>
            </a:pPr>
            <a:r>
              <a:t>He said that he had a high cure rate for headaches and back aches but that of the two hundred Down Syndrome children he had prayed over </a:t>
            </a:r>
            <a:r>
              <a:rPr i="1"/>
              <a:t>none</a:t>
            </a:r>
            <a:r>
              <a:t> had been healed (Phillip D. Jensen, “John Wimber Changes His Mind!” </a:t>
            </a:r>
            <a:r>
              <a:rPr i="1"/>
              <a:t>The Protestant Review</a:t>
            </a:r>
            <a:r>
              <a:t>, July 1990).  </a:t>
            </a:r>
          </a:p>
        </p:txBody>
      </p:sp>
      <p:pic>
        <p:nvPicPr>
          <p:cNvPr id="574"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slides/slide9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6" name="In other words, John Wimber could “heal” sicknesses that can be “healed” just as successfully by hypnotists and shamans and Christian Science practitioners and aspirin, but he could not heal organic diseases."/>
          <p:cNvSpPr txBox="1"/>
          <p:nvPr>
            <p:ph type="body" idx="1"/>
          </p:nvPr>
        </p:nvSpPr>
        <p:spPr>
          <a:xfrm>
            <a:off x="882767" y="1156274"/>
            <a:ext cx="6616962" cy="8228452"/>
          </a:xfrm>
          <a:prstGeom prst="rect">
            <a:avLst/>
          </a:prstGeom>
        </p:spPr>
        <p:txBody>
          <a:bodyPr/>
          <a:lstStyle>
            <a:lvl1pPr>
              <a:defRPr b="1" sz="3400">
                <a:solidFill>
                  <a:srgbClr val="94E3FE"/>
                </a:solidFill>
                <a:latin typeface="Arial"/>
                <a:ea typeface="Arial"/>
                <a:cs typeface="Arial"/>
                <a:sym typeface="Arial"/>
              </a:defRPr>
            </a:lvl1pPr>
          </a:lstStyle>
          <a:p>
            <a:pPr/>
            <a:r>
              <a:t>In other words, John Wimber could “heal” sicknesses that can be “healed” just as successfully by hypnotists and shamans and Christian Science practitioners and aspirin, but he could not heal organic diseases.</a:t>
            </a:r>
          </a:p>
        </p:txBody>
      </p:sp>
      <p:pic>
        <p:nvPicPr>
          <p:cNvPr id="577" name="proxy.duckduckgo.jpg" descr="proxy.duckduckgo.jpg"/>
          <p:cNvPicPr>
            <a:picLocks noChangeAspect="0"/>
          </p:cNvPicPr>
          <p:nvPr/>
        </p:nvPicPr>
        <p:blipFill>
          <a:blip r:embed="rId2">
            <a:extLst/>
          </a:blip>
          <a:stretch>
            <a:fillRect/>
          </a:stretch>
        </p:blipFill>
        <p:spPr>
          <a:xfrm>
            <a:off x="7946436" y="1158294"/>
            <a:ext cx="4020570" cy="3902945"/>
          </a:xfrm>
          <a:prstGeom prst="rect">
            <a:avLst/>
          </a:prstGeom>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